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y="6858000" cx="9144000"/>
  <p:notesSz cx="6858000" cy="9144000"/>
  <p:embeddedFontLst>
    <p:embeddedFont>
      <p:font typeface="Open Sans ExtraBold"/>
      <p:bold r:id="rId90"/>
      <p:boldItalic r:id="rId91"/>
    </p:embeddedFont>
    <p:embeddedFont>
      <p:font typeface="Helvetica Neue Light"/>
      <p:regular r:id="rId92"/>
      <p:bold r:id="rId93"/>
      <p:italic r:id="rId94"/>
      <p:boldItalic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2" name="Eilidh Southre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boldItalic.fntdata"/><Relationship Id="rId94" Type="http://schemas.openxmlformats.org/officeDocument/2006/relationships/font" Target="fonts/HelveticaNeueLight-italic.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 Target="slides/slide6.xml"/><Relationship Id="rId99" Type="http://schemas.openxmlformats.org/officeDocument/2006/relationships/font" Target="fonts/OpenSans-boldItalic.fntdata"/><Relationship Id="rId10" Type="http://schemas.openxmlformats.org/officeDocument/2006/relationships/slide" Target="slides/slide5.xml"/><Relationship Id="rId98" Type="http://schemas.openxmlformats.org/officeDocument/2006/relationships/font" Target="fonts/OpenSans-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penSansExtraBold-boldItalic.fntdata"/><Relationship Id="rId90" Type="http://schemas.openxmlformats.org/officeDocument/2006/relationships/font" Target="fonts/OpenSansExtraBold-bold.fntdata"/><Relationship Id="rId93" Type="http://schemas.openxmlformats.org/officeDocument/2006/relationships/font" Target="fonts/HelveticaNeueLight-bold.fntdata"/><Relationship Id="rId92" Type="http://schemas.openxmlformats.org/officeDocument/2006/relationships/font" Target="fonts/HelveticaNeueLight-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5-21T20:18:21.558">
    <p:pos x="6000" y="0"/>
    <p:text>Update screenshots if folders change name</p:text>
  </p:cm>
  <p:cm authorId="0" idx="2" dt="2018-05-21T20:18:21.558">
    <p:pos x="6000" y="100"/>
    <p:text>+ As above for next 2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docker.com/engine/reference/commandline/login/"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372678cce6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72678cce6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sure you delete this slide after following the instructions!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3b36eb0993_0_3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b36eb0993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Emphasize that Quorum is not a cryptocurrency. It's a ledger and smart contract platform.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b36eb0993_0_3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b36eb0993_0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Ask if anyone has interacted with any decentralized apps before. Get a general feel for the audience's comfort. This will help you determine how quickly to work as you move forward.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3b36eb0993_0_4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b36eb0993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Emphasize that there is a difference between digital currencies and the blockchain. The blockchain is a way of recording transactions and information; digital currency is currently the most frequent use case but is certainly not the only one.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3b36eb0993_0_4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b36eb0993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rPr>
              <a:t>Useful Notes: </a:t>
            </a:r>
            <a:br>
              <a:rPr b="1" lang="en" sz="1400">
                <a:solidFill>
                  <a:schemeClr val="dk1"/>
                </a:solidFill>
              </a:rPr>
            </a:br>
            <a:br>
              <a:rPr b="1" lang="en" sz="1400">
                <a:solidFill>
                  <a:schemeClr val="dk1"/>
                </a:solidFill>
              </a:rPr>
            </a:br>
            <a:r>
              <a:rPr b="1" lang="en" sz="1400">
                <a:solidFill>
                  <a:schemeClr val="dk1"/>
                </a:solidFill>
              </a:rPr>
              <a:t>Private Transactions: </a:t>
            </a:r>
            <a:r>
              <a:rPr lang="en" sz="1400">
                <a:solidFill>
                  <a:schemeClr val="dk1"/>
                </a:solidFill>
              </a:rPr>
              <a:t>Supporting private transactions and private smart contracts are important of sensitive information. Quorum was built for financial institutions where the privacy of information is incredibly important.</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Network permissioning: </a:t>
            </a:r>
            <a:r>
              <a:rPr lang="en" sz="1400">
                <a:solidFill>
                  <a:schemeClr val="dk1"/>
                </a:solidFill>
              </a:rPr>
              <a:t>Supports permissioned nodes so that institutions can control who has access to their transactions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Higher Performance:</a:t>
            </a:r>
            <a:r>
              <a:rPr lang="en" sz="1400">
                <a:solidFill>
                  <a:schemeClr val="dk1"/>
                </a:solidFill>
              </a:rPr>
              <a:t> Supports more transactions per second that traditional ethereum clients because of difference in consensus mechanisms. Focus on supporting enterprise use cases.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b="1" lang="en" sz="1400">
                <a:solidFill>
                  <a:schemeClr val="dk1"/>
                </a:solidFill>
              </a:rPr>
              <a:t>Consensus Mechanisms: </a:t>
            </a:r>
            <a:r>
              <a:rPr lang="en" sz="1400">
                <a:solidFill>
                  <a:schemeClr val="dk1"/>
                </a:solidFill>
              </a:rPr>
              <a:t>Quorum replaces the traditional Proof of Work (POW) and Proof of Stake (Proof of Stake) mechanisms with a Raft-based consensus mechanism (https://raft.github.io/) for supporting distributed systems. It also supports a </a:t>
            </a:r>
            <a:r>
              <a:rPr lang="en" sz="1400">
                <a:solidFill>
                  <a:srgbClr val="24292E"/>
                </a:solidFill>
                <a:highlight>
                  <a:schemeClr val="lt1"/>
                </a:highlight>
              </a:rPr>
              <a:t>PBFT-inspired consensus algorithm called Istanbul BFT (https://github.com/ethereum/EIPs/issues/650). </a:t>
            </a:r>
            <a:r>
              <a:rPr lang="en" sz="1400">
                <a:solidFill>
                  <a:schemeClr val="dk1"/>
                </a:solidFill>
              </a:rPr>
              <a:t> </a:t>
            </a:r>
            <a:endParaRPr sz="1400">
              <a:solidFill>
                <a:schemeClr val="dk1"/>
              </a:solidFill>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3b36eb0993_0_4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b36eb0993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3a7825e6ee_3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3a7825e6ee_3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3a7825e6ee_3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3a7825e6ee_3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3a7825e6ee_3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a7825e6ee_3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3b36eb0993_0_4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b36eb0993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Mention other examples, such as digital medical records!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Pause here and ask participants if any of them have ideas of use cases for Quorum.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380dbad48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80dbad4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Now, we're going to use our own decentralized app!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ready to switch gears. </a:t>
            </a:r>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36902bf755_0_4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6902bf755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 </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80fd4ac47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80fd4ac47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Everyone should navigate to the link above and interact with the website listed.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everyone a few minutes to play around with the live app before transitioning to the next section. </a:t>
            </a:r>
            <a:endParaRPr sz="14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373add99e0_3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73add99e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73add99e0_0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73add99e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Ask participants to raise their hands if they don't have a text editor installed. Be very clear that they should use a text editor for writing code, like Atom, Sublime Text, or the editor of their choice (not Microsoft Word or anything).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do not have a text editor installed, encourage them to install Atom. Ask someone near them to help. They may need to restart their terminal or computer. Be patient and don't move forward until everyone's machine is ready to go!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373add99e0_2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373add99e0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In order to get a rough estimate of how long this is going to take, ask participants to raise their hands if they do NOT have Docker installed. Then ask if they do NOT have Node installed. Then ask if they do NOT have Truffle installed. This will help you get an idea for how long you will need to spend on this section.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help each other out with installation. Depending on their individual machines and the way their environments are previously set up, participants might run into trouble. Give them time to work this out - they can't do the rest of the workshop without these things.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4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3b36eb0993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What to Do:</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Emphasize that using Docker makes it much easier to get Quorum running on their local machine, because it creates a container inside of their machine that is pre-setup for them.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solidFill>
                <a:schemeClr val="dk1"/>
              </a:solidFill>
              <a:latin typeface="Open Sans"/>
              <a:ea typeface="Open Sans"/>
              <a:cs typeface="Open Sans"/>
              <a:sym typeface="Open Sans"/>
            </a:endParaRPr>
          </a:p>
        </p:txBody>
      </p:sp>
      <p:sp>
        <p:nvSpPr>
          <p:cNvPr id="314" name="Google Shape;314;g3b36eb0993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3b36eb0993_0_1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26" name="Google Shape;326;g3b36eb0993_0_1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3b36eb0993_0_1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Do:</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Wait for everyone to make a Docker ID if they don't have one already. Again, encourage participants to work together if some are ahead of others. </a:t>
            </a:r>
            <a:endParaRPr/>
          </a:p>
        </p:txBody>
      </p:sp>
      <p:sp>
        <p:nvSpPr>
          <p:cNvPr id="337" name="Google Shape;337;g3b36eb0993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3b36eb0993_0_1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
        <p:nvSpPr>
          <p:cNvPr id="348" name="Google Shape;348;g3b36eb0993_0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3b36eb0993_0_19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Navigate to the correct link above, based on your operating system. Begin installing Docker as soon as you find the right version!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What to Do:</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latin typeface="Open Sans"/>
                <a:ea typeface="Open Sans"/>
                <a:cs typeface="Open Sans"/>
                <a:sym typeface="Open Sans"/>
              </a:rPr>
              <a:t>Recommend that they use the stable version if you are asked. </a:t>
            </a:r>
            <a:endParaRPr>
              <a:latin typeface="Open Sans"/>
              <a:ea typeface="Open Sans"/>
              <a:cs typeface="Open Sans"/>
              <a:sym typeface="Open Sans"/>
            </a:endParaRPr>
          </a:p>
        </p:txBody>
      </p:sp>
      <p:sp>
        <p:nvSpPr>
          <p:cNvPr id="358" name="Google Shape;358;g3b36eb0993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1e145680d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145680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Edit:</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Add your name, photo, school information, and favorite programming tool or language.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Make attendees feel welcome by running a short ice breaker. You can use the one below or create your own!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Go around the room and ask each person to answer the following questions:</a:t>
            </a:r>
            <a:endParaRPr sz="14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Who are you?</a:t>
            </a:r>
            <a:endParaRPr sz="14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What year are you in school and what is your major/field of study?</a:t>
            </a:r>
            <a:endParaRPr sz="1400">
              <a:solidFill>
                <a:schemeClr val="dk1"/>
              </a:solidFill>
              <a:latin typeface="Open Sans"/>
              <a:ea typeface="Open Sans"/>
              <a:cs typeface="Open Sans"/>
              <a:sym typeface="Open Sans"/>
            </a:endParaRPr>
          </a:p>
          <a:p>
            <a:pPr indent="-317500" lvl="1" marL="9144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What is your favorite programming language or tool?</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You should go first to demonstrate the exercise and introduce yourself.</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3c26de124a_0_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instructions above the command line on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Troubleshooting: </a:t>
            </a:r>
            <a:endParaRPr b="1">
              <a:solidFill>
                <a:schemeClr val="dk1"/>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They also need to know in advance that they should have a shell installed (like Terminal on a Mac or PowerShell on a PC).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If hackers choose to follow the optional command at the bottom of the message, they can type “exit” to get out.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Must be run in administrator mode (log into an administrator user account; or close Docker, right-click on program, ‘run as administrator’).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If they get this error: "Cannot connect to the Docker daemon at unix:///var/run/docker.sock. Is the docker daemon running?" that means they need to open Docker on their machine, just like any other application. </a:t>
            </a:r>
            <a:endParaRPr>
              <a:latin typeface="Open Sans"/>
              <a:ea typeface="Open Sans"/>
              <a:cs typeface="Open Sans"/>
              <a:sym typeface="Open Sans"/>
            </a:endParaRPr>
          </a:p>
        </p:txBody>
      </p:sp>
      <p:sp>
        <p:nvSpPr>
          <p:cNvPr id="372" name="Google Shape;372;g3c26de124a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3c26de124a_0_2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instructions above the command line on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None/>
            </a:pPr>
            <a:r>
              <a:rPr b="1" lang="en">
                <a:solidFill>
                  <a:schemeClr val="dk1"/>
                </a:solidFill>
                <a:latin typeface="Open Sans"/>
                <a:ea typeface="Open Sans"/>
                <a:cs typeface="Open Sans"/>
                <a:sym typeface="Open Sans"/>
              </a:rPr>
              <a:t>Troubleshooting: </a:t>
            </a:r>
            <a:endParaRPr b="1">
              <a:solidFill>
                <a:schemeClr val="dk1"/>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They also need to know in advance that they should have a shell installed (like Terminal on a Mac or PowerShell on a PC). </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If hackers choose to follow the optional command at the bottom of the message, they can type “exit” to get out.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Must be run in administrator mode (log into an administrator user account; or close Docker, right-click on program, ‘run as administrator’).</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a:latin typeface="Open Sans"/>
                <a:ea typeface="Open Sans"/>
                <a:cs typeface="Open Sans"/>
                <a:sym typeface="Open Sans"/>
              </a:rPr>
              <a:t>If they get this error: "Cannot connect to the Docker daemon at unix:///var/run/docker.sock. Is the docker daemon running?" that means they need to open Docker on their machine, just like any other application. </a:t>
            </a:r>
            <a:endParaRPr>
              <a:latin typeface="Open Sans"/>
              <a:ea typeface="Open Sans"/>
              <a:cs typeface="Open Sans"/>
              <a:sym typeface="Open Sans"/>
            </a:endParaRPr>
          </a:p>
        </p:txBody>
      </p:sp>
      <p:sp>
        <p:nvSpPr>
          <p:cNvPr id="383" name="Google Shape;383;g3c26de124a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3b36eb0993_0_3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Say:</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Read the slide. </a:t>
            </a:r>
            <a:br>
              <a:rPr lang="en">
                <a:solidFill>
                  <a:schemeClr val="dk1"/>
                </a:solidFill>
                <a:latin typeface="Open Sans"/>
                <a:ea typeface="Open Sans"/>
                <a:cs typeface="Open Sans"/>
                <a:sym typeface="Open Sans"/>
              </a:rPr>
            </a:br>
            <a:endParaRPr>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a:solidFill>
                  <a:schemeClr val="dk1"/>
                </a:solidFill>
                <a:latin typeface="Open Sans"/>
                <a:ea typeface="Open Sans"/>
                <a:cs typeface="Open Sans"/>
                <a:sym typeface="Open Sans"/>
              </a:rPr>
              <a:t>What to Do:</a:t>
            </a:r>
            <a:endParaRPr b="1">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a:solidFill>
                  <a:schemeClr val="dk1"/>
                </a:solidFill>
                <a:latin typeface="Open Sans"/>
                <a:ea typeface="Open Sans"/>
                <a:cs typeface="Open Sans"/>
                <a:sym typeface="Open Sans"/>
              </a:rPr>
              <a:t>Recommend that they use the stable version if you are asked. </a:t>
            </a:r>
            <a:endParaRPr>
              <a:solidFill>
                <a:schemeClr val="dk1"/>
              </a:solidFill>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p:txBody>
      </p:sp>
      <p:sp>
        <p:nvSpPr>
          <p:cNvPr id="400" name="Google Shape;400;g3b36eb0993_0_3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380dbad484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80dbad48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Recommend that they use the stable version if you are asked.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3b36eb0993_0_5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b36eb0993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latin typeface="Open Sans"/>
                <a:ea typeface="Open Sans"/>
                <a:cs typeface="Open Sans"/>
                <a:sym typeface="Open Sans"/>
              </a:rPr>
              <a:t>Problems? Try re-opening the terminal/command prompt window. Otherwise, it might not recognize the installation.</a:t>
            </a:r>
            <a:endParaRPr sz="1400">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373add99e0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373add99e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Problems? Try re-opening the terminal/command prompt window. Otherwise, it might not recognize the installation.</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373add99e0_2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373add99e0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SzPts val="1400"/>
              <a:buChar char="●"/>
            </a:pPr>
            <a:r>
              <a:rPr lang="en" sz="1400">
                <a:solidFill>
                  <a:schemeClr val="dk1"/>
                </a:solidFill>
                <a:latin typeface="Open Sans"/>
                <a:ea typeface="Open Sans"/>
                <a:cs typeface="Open Sans"/>
                <a:sym typeface="Open Sans"/>
              </a:rPr>
              <a:t>Make sure you go around and see everyone opening the project in their text editor. If you continue before everyone has it open, they won't know where you are in the code as you describe it.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374c5320e0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74c5320e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Char char="●"/>
            </a:pPr>
            <a:r>
              <a:rPr lang="en" sz="1400">
                <a:solidFill>
                  <a:schemeClr val="dk1"/>
                </a:solidFill>
                <a:latin typeface="Open Sans"/>
                <a:ea typeface="Open Sans"/>
                <a:cs typeface="Open Sans"/>
                <a:sym typeface="Open Sans"/>
              </a:rPr>
              <a:t>Give about 5 minutes for everyone to complete this task.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Potential issues: They might not have installed Node properly. If you're helping someone who is stuck, type </a:t>
            </a:r>
            <a:r>
              <a:rPr lang="en" sz="1400">
                <a:solidFill>
                  <a:schemeClr val="dk1"/>
                </a:solidFill>
                <a:latin typeface="Consolas"/>
                <a:ea typeface="Consolas"/>
                <a:cs typeface="Consolas"/>
                <a:sym typeface="Consolas"/>
              </a:rPr>
              <a:t>node --version</a:t>
            </a:r>
            <a:r>
              <a:rPr lang="en" sz="1400">
                <a:solidFill>
                  <a:schemeClr val="dk1"/>
                </a:solidFill>
                <a:latin typeface="Open Sans"/>
                <a:ea typeface="Open Sans"/>
                <a:cs typeface="Open Sans"/>
                <a:sym typeface="Open Sans"/>
              </a:rPr>
              <a:t> and see if a version above </a:t>
            </a:r>
            <a:r>
              <a:rPr lang="en" sz="1400">
                <a:solidFill>
                  <a:schemeClr val="dk1"/>
                </a:solidFill>
                <a:latin typeface="Courier New"/>
                <a:ea typeface="Courier New"/>
                <a:cs typeface="Courier New"/>
                <a:sym typeface="Courier New"/>
              </a:rPr>
              <a:t>8.0.0</a:t>
            </a:r>
            <a:r>
              <a:rPr lang="en" sz="1400">
                <a:solidFill>
                  <a:schemeClr val="dk1"/>
                </a:solidFill>
                <a:latin typeface="Open Sans"/>
                <a:ea typeface="Open Sans"/>
                <a:cs typeface="Open Sans"/>
                <a:sym typeface="Open Sans"/>
              </a:rPr>
              <a:t> loads. Otherwise, they'll need to reinstall Node.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 node version is correct, make sure they're in the right directory by typing </a:t>
            </a:r>
            <a:r>
              <a:rPr lang="en" sz="1400">
                <a:solidFill>
                  <a:schemeClr val="dk1"/>
                </a:solidFill>
                <a:latin typeface="Consolas"/>
                <a:ea typeface="Consolas"/>
                <a:cs typeface="Consolas"/>
                <a:sym typeface="Consolas"/>
              </a:rPr>
              <a:t>pwd</a:t>
            </a:r>
            <a:r>
              <a:rPr lang="en" sz="1400">
                <a:solidFill>
                  <a:schemeClr val="dk1"/>
                </a:solidFill>
                <a:latin typeface="Open Sans"/>
                <a:ea typeface="Open Sans"/>
                <a:cs typeface="Open Sans"/>
                <a:sym typeface="Open Sans"/>
              </a:rPr>
              <a:t>. It should say </a:t>
            </a:r>
            <a:r>
              <a:rPr lang="en" sz="1400">
                <a:solidFill>
                  <a:schemeClr val="dk1"/>
                </a:solidFill>
                <a:latin typeface="Courier New"/>
                <a:ea typeface="Courier New"/>
                <a:cs typeface="Courier New"/>
                <a:sym typeface="Courier New"/>
              </a:rPr>
              <a:t>mlh-localhost-tech-marketplace-master</a:t>
            </a:r>
            <a:r>
              <a:rPr lang="en" sz="1400">
                <a:solidFill>
                  <a:schemeClr val="dk1"/>
                </a:solidFill>
                <a:latin typeface="Open Sans"/>
                <a:ea typeface="Open Sans"/>
                <a:cs typeface="Open Sans"/>
                <a:sym typeface="Open Sans"/>
              </a:rPr>
              <a:t>. If not, help them navigate to the correct directory, then try </a:t>
            </a:r>
            <a:r>
              <a:rPr lang="en" sz="1400">
                <a:solidFill>
                  <a:schemeClr val="dk1"/>
                </a:solidFill>
                <a:latin typeface="Consolas"/>
                <a:ea typeface="Consolas"/>
                <a:cs typeface="Consolas"/>
                <a:sym typeface="Consolas"/>
              </a:rPr>
              <a:t>npm install</a:t>
            </a:r>
            <a:r>
              <a:rPr lang="en" sz="1400">
                <a:solidFill>
                  <a:schemeClr val="dk1"/>
                </a:solidFill>
                <a:latin typeface="Open Sans"/>
                <a:ea typeface="Open Sans"/>
                <a:cs typeface="Open Sans"/>
                <a:sym typeface="Open Sans"/>
              </a:rPr>
              <a:t> again.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3b36eb0993_0_6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3b36eb0993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g3b36eb0993_0_6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3b36eb0993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1e145680d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e14568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Open Sans"/>
                <a:ea typeface="Open Sans"/>
                <a:cs typeface="Open Sans"/>
                <a:sym typeface="Open Sans"/>
              </a:rPr>
              <a:t>What to Edit:</a:t>
            </a:r>
            <a:endParaRPr b="1" sz="1400">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Update this slide to include the Wi-Fi information. If there are special instructions on how to connect to the Wi-Fi in your location (such as needing to agree to terms), add that information to the slide above. </a:t>
            </a:r>
            <a:endParaRPr sz="1400">
              <a:latin typeface="Open Sans"/>
              <a:ea typeface="Open Sans"/>
              <a:cs typeface="Open Sans"/>
              <a:sym typeface="Open Sans"/>
            </a:endParaRPr>
          </a:p>
          <a:p>
            <a:pPr indent="0" lvl="0" marL="0" rtl="0" algn="l">
              <a:spcBef>
                <a:spcPts val="0"/>
              </a:spcBef>
              <a:spcAft>
                <a:spcPts val="0"/>
              </a:spcAft>
              <a:buNone/>
            </a:pPr>
            <a:r>
              <a:t/>
            </a:r>
            <a:endParaRPr sz="14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how to connect to the Wi-Fi.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post photos on Facebook, Twitter and Instagram using the hashtag #MLHLocalhost</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Check that everyone is connected by asking the group if anyone is still trying to connect. Go around and help everyone get connected.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4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3b36eb0993_0_6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b36eb0993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3b36eb0993_0_6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b36eb099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373add99e0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73add99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380dbad484_0_1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380dbad48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Do a pulse check. Ask if there is anyone still waiting for </a:t>
            </a:r>
            <a:r>
              <a:rPr lang="en" sz="1400">
                <a:solidFill>
                  <a:schemeClr val="dk1"/>
                </a:solidFill>
                <a:latin typeface="Consolas"/>
                <a:ea typeface="Consolas"/>
                <a:cs typeface="Consolas"/>
                <a:sym typeface="Consolas"/>
              </a:rPr>
              <a:t>npm install</a:t>
            </a:r>
            <a:r>
              <a:rPr lang="en" sz="1400">
                <a:solidFill>
                  <a:schemeClr val="dk1"/>
                </a:solidFill>
                <a:latin typeface="Open Sans"/>
                <a:ea typeface="Open Sans"/>
                <a:cs typeface="Open Sans"/>
                <a:sym typeface="Open Sans"/>
              </a:rPr>
              <a:t> to complete, or anyone who is stuck. Go around and make sure that everyone has completed these steps.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People who are stuck should be paired up with someone who is successful.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An important part of being a good instructor is striking a balance between keeping the workshop moving while making sure no one gets left behind!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3b458adb9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3b458adb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g3b458adb97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3b458adb97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b458adb97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b458adb9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374c5320e0_0_1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74c5320e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participants are getting errors, they should make sure that they have logged into Docker on their computers. Check here for help: </a:t>
            </a:r>
            <a:r>
              <a:rPr lang="en" sz="1400" u="sng">
                <a:solidFill>
                  <a:schemeClr val="hlink"/>
                </a:solidFill>
                <a:latin typeface="Open Sans"/>
                <a:ea typeface="Open Sans"/>
                <a:cs typeface="Open Sans"/>
                <a:sym typeface="Open Sans"/>
                <a:hlinkClick r:id="rId2"/>
              </a:rPr>
              <a:t>https://docs.docker.com/engine/reference/commandline/login/</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the image to finish loading before moving onto the next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g374c5320e0_0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74c5320e0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that the commands from the previous step MUST be complete before you do this.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type the command above.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g374c5320e0_0_2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74c5320e0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that the commands from the previous step MUST be complete before you do this.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type the command above.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e145680d1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145680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Tell attendees they are going to check in for the event. Emphasize the importance of checking in!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Once attendees check in, they will receive an email with the items listed on the slide.</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Confirm that everyone has checked in by asking participants if anyone has not yet received the email from MLH. Tell them to check their spam. The subject line will be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374c5320e0_0_2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74c5320e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that the commands from the </a:t>
            </a:r>
            <a:r>
              <a:rPr lang="en" sz="1400">
                <a:solidFill>
                  <a:schemeClr val="dk1"/>
                </a:solidFill>
                <a:latin typeface="Open Sans"/>
                <a:ea typeface="Open Sans"/>
                <a:cs typeface="Open Sans"/>
                <a:sym typeface="Open Sans"/>
              </a:rPr>
              <a:t>previous</a:t>
            </a:r>
            <a:r>
              <a:rPr lang="en" sz="1400">
                <a:solidFill>
                  <a:schemeClr val="dk1"/>
                </a:solidFill>
                <a:latin typeface="Open Sans"/>
                <a:ea typeface="Open Sans"/>
                <a:cs typeface="Open Sans"/>
                <a:sym typeface="Open Sans"/>
              </a:rPr>
              <a:t> step MUST be complete before you do this.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type the command above.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This should launch the tech marketplace in a browser window for them, but the correct link to open is posted on the next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g374c5320e0_0_4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374c5320e0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participants a few minutes to play with the application. Something is wrong with it. See if they can figure it out.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380fd4ac47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80fd4ac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6" name="Shape 726"/>
        <p:cNvGrpSpPr/>
        <p:nvPr/>
      </p:nvGrpSpPr>
      <p:grpSpPr>
        <a:xfrm>
          <a:off x="0" y="0"/>
          <a:ext cx="0" cy="0"/>
          <a:chOff x="0" y="0"/>
          <a:chExt cx="0" cy="0"/>
        </a:xfrm>
      </p:grpSpPr>
      <p:sp>
        <p:nvSpPr>
          <p:cNvPr id="727" name="Google Shape;727;g374c5320e0_0_5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74c5320e0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everyone to stop the application.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36902bf755_0_4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36902bf755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3c26de124a_0_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3c26de124a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everyone to stop the application.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36902bf755_0_4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6902bf755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that we have to dive into the code to understand what went wrong in the previous section.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everyone to get on the right screen. Ask if anyone needs help, and encourage participants to help each other find the right location.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380dbad484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80dbad4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everyone to have the right files open.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373add99e0_3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373add99e0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Ask if anyone has experience writing Smart Contracts or working with Solidity before this workshop.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373add99e0_3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73add99e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Major League Hacking (MLH) events are meant to bring hackers together so they can learn, build, and share.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participants a brief overview of Major League Hacking (MLH).</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Tell participants they can learn more at http://mlh.io/</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Example Talking Points:</a:t>
            </a:r>
            <a:endParaRPr b="1"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TODO</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lang="en" sz="1400">
                <a:solidFill>
                  <a:schemeClr val="dk1"/>
                </a:solidFill>
                <a:latin typeface="Open Sans"/>
                <a:ea typeface="Open Sans"/>
                <a:cs typeface="Open Sans"/>
                <a:sym typeface="Open Sans"/>
              </a:rPr>
              <a:t>Here’s some quick facts about MLH:</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Each year, MLH supports over 65,000 hackers around the world at events they facilitate</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Those students create more than 12,000 amazing projects together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MLH is a global organization that empowers hackers in more than 400 cities and growing every day</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5" name="Shape 805"/>
        <p:cNvGrpSpPr/>
        <p:nvPr/>
      </p:nvGrpSpPr>
      <p:grpSpPr>
        <a:xfrm>
          <a:off x="0" y="0"/>
          <a:ext cx="0" cy="0"/>
          <a:chOff x="0" y="0"/>
          <a:chExt cx="0" cy="0"/>
        </a:xfrm>
      </p:grpSpPr>
      <p:sp>
        <p:nvSpPr>
          <p:cNvPr id="806" name="Google Shape;806;g36902bf755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36902bf75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Let them know that they won't be coding this part along with you; you're just explaining the basic structure of a Smart Contract, which they will be working with. This file does NOT exist in the code they downloaded.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36ac887caf_0_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36ac887ca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They will see all of these data types in the Smart Contract they're going to interact with.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7" name="Shape 837"/>
        <p:cNvGrpSpPr/>
        <p:nvPr/>
      </p:nvGrpSpPr>
      <p:grpSpPr>
        <a:xfrm>
          <a:off x="0" y="0"/>
          <a:ext cx="0" cy="0"/>
          <a:chOff x="0" y="0"/>
          <a:chExt cx="0" cy="0"/>
        </a:xfrm>
      </p:grpSpPr>
      <p:sp>
        <p:nvSpPr>
          <p:cNvPr id="838" name="Google Shape;838;g374c5320e0_0_4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374c5320e0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Make sure that participants know that you are now looking at code that is in the package they downloaded and that they should have </a:t>
            </a:r>
            <a:r>
              <a:rPr lang="en" sz="1400">
                <a:solidFill>
                  <a:schemeClr val="dk1"/>
                </a:solidFill>
                <a:latin typeface="Courier New"/>
                <a:ea typeface="Courier New"/>
                <a:cs typeface="Courier New"/>
                <a:sym typeface="Courier New"/>
              </a:rPr>
              <a:t>Market.Sol</a:t>
            </a:r>
            <a:r>
              <a:rPr lang="en" sz="1400">
                <a:solidFill>
                  <a:schemeClr val="dk1"/>
                </a:solidFill>
                <a:latin typeface="Open Sans"/>
                <a:ea typeface="Open Sans"/>
                <a:cs typeface="Open Sans"/>
                <a:sym typeface="Open Sans"/>
              </a:rPr>
              <a:t> open in their text editor.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380dbad484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380dbad484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comfortable reading the slides or explaining the code, feel free to let them do that. Be open to questions if they have them. It's okay if you don't know the answer - someone in the audience might!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7" name="Shape 877"/>
        <p:cNvGrpSpPr/>
        <p:nvPr/>
      </p:nvGrpSpPr>
      <p:grpSpPr>
        <a:xfrm>
          <a:off x="0" y="0"/>
          <a:ext cx="0" cy="0"/>
          <a:chOff x="0" y="0"/>
          <a:chExt cx="0" cy="0"/>
        </a:xfrm>
      </p:grpSpPr>
      <p:sp>
        <p:nvSpPr>
          <p:cNvPr id="878" name="Google Shape;878;g380dbad484_0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80dbad48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comfortable reading the slides or explaining the code, feel free to let them do that. Be open to questions if they have them. It's okay if you don't know the answer - someone in the audience might! </a:t>
            </a:r>
            <a:endParaRPr>
              <a:solidFill>
                <a:schemeClr val="dk1"/>
              </a:solidFill>
            </a:endParaRPr>
          </a:p>
          <a:p>
            <a:pPr indent="0" lvl="0" marL="0" rtl="0" algn="l">
              <a:spcBef>
                <a:spcPts val="0"/>
              </a:spcBef>
              <a:spcAft>
                <a:spcPts val="0"/>
              </a:spcAft>
              <a:buNone/>
            </a:pPr>
            <a:r>
              <a:t/>
            </a:r>
            <a:endParaRPr b="1" sz="14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380dbad484_0_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380dbad48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comfortable reading the slides or explaining the code, feel free to let them do that. Be open to questions if they have them. It's okay if you don't know the answer - someone in the audience might! </a:t>
            </a:r>
            <a:endParaRPr>
              <a:solidFill>
                <a:schemeClr val="dk1"/>
              </a:solidFill>
            </a:endParaRPr>
          </a:p>
          <a:p>
            <a:pPr indent="0" lvl="0" marL="0" rtl="0" algn="l">
              <a:spcBef>
                <a:spcPts val="0"/>
              </a:spcBef>
              <a:spcAft>
                <a:spcPts val="0"/>
              </a:spcAft>
              <a:buNone/>
            </a:pPr>
            <a:r>
              <a:t/>
            </a:r>
            <a:endParaRPr b="1"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6" name="Shape 916"/>
        <p:cNvGrpSpPr/>
        <p:nvPr/>
      </p:nvGrpSpPr>
      <p:grpSpPr>
        <a:xfrm>
          <a:off x="0" y="0"/>
          <a:ext cx="0" cy="0"/>
          <a:chOff x="0" y="0"/>
          <a:chExt cx="0" cy="0"/>
        </a:xfrm>
      </p:grpSpPr>
      <p:sp>
        <p:nvSpPr>
          <p:cNvPr id="917" name="Google Shape;917;g374c5320e0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74c5320e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a:t>
            </a:r>
            <a:r>
              <a:rPr lang="en" sz="1400">
                <a:solidFill>
                  <a:schemeClr val="dk1"/>
                </a:solidFill>
                <a:latin typeface="Open Sans"/>
                <a:ea typeface="Open Sans"/>
                <a:cs typeface="Open Sans"/>
                <a:sym typeface="Open Sans"/>
              </a:rPr>
              <a:t>ble re</a:t>
            </a:r>
            <a:r>
              <a:rPr lang="en" sz="1400">
                <a:solidFill>
                  <a:schemeClr val="dk1"/>
                </a:solidFill>
                <a:latin typeface="Open Sans"/>
                <a:ea typeface="Open Sans"/>
                <a:cs typeface="Open Sans"/>
                <a:sym typeface="Open Sans"/>
              </a:rPr>
              <a:t>ading the slides or explaining the code, feel free to let them do that. Be open to questions if they have them. It's okay if you don't know the answer - someone in the audience might! </a:t>
            </a:r>
            <a:endParaRPr>
              <a:solidFill>
                <a:schemeClr val="dk1"/>
              </a:solidFill>
            </a:endParaRPr>
          </a:p>
          <a:p>
            <a:pPr indent="0" lvl="0" marL="0" rtl="0" algn="l">
              <a:spcBef>
                <a:spcPts val="0"/>
              </a:spcBef>
              <a:spcAft>
                <a:spcPts val="0"/>
              </a:spcAft>
              <a:buNone/>
            </a:pPr>
            <a:r>
              <a:t/>
            </a:r>
            <a:endParaRPr b="1"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374c5320e0_0_3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374c5320e0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comfortable reading the slides or explaining the code, feel free to let them do that. Be open to questions if they have them. It's okay if you don't know the answer - someone in the audience might! </a:t>
            </a:r>
            <a:endParaRPr>
              <a:solidFill>
                <a:schemeClr val="dk1"/>
              </a:solidFill>
            </a:endParaRPr>
          </a:p>
          <a:p>
            <a:pPr indent="0" lvl="0" marL="0" rtl="0" algn="l">
              <a:spcBef>
                <a:spcPts val="0"/>
              </a:spcBef>
              <a:spcAft>
                <a:spcPts val="0"/>
              </a:spcAft>
              <a:buNone/>
            </a:pPr>
            <a:r>
              <a:t/>
            </a:r>
            <a:endParaRPr b="1"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374c5320e0_0_3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374c5320e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If there are participants that feel comfortable reading the slides or explaining the code, feel free to let them do that. Be open to questions if they have them. It's okay if you don't know the answer - someone in the audience might!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374c5320e0_0_3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74c5320e0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Notice that </a:t>
            </a:r>
            <a:r>
              <a:rPr lang="en" sz="1400">
                <a:solidFill>
                  <a:schemeClr val="dk1"/>
                </a:solidFill>
                <a:latin typeface="Consolas"/>
                <a:ea typeface="Consolas"/>
                <a:cs typeface="Consolas"/>
                <a:sym typeface="Consolas"/>
              </a:rPr>
              <a:t>sellItem()</a:t>
            </a:r>
            <a:r>
              <a:rPr lang="en" sz="1400">
                <a:solidFill>
                  <a:schemeClr val="dk1"/>
                </a:solidFill>
                <a:latin typeface="Open Sans"/>
                <a:ea typeface="Open Sans"/>
                <a:cs typeface="Open Sans"/>
                <a:sym typeface="Open Sans"/>
              </a:rPr>
              <a:t> is incomplete! That's why you weren't able to sell items running the app locally on your machine.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the participants up to 10 minutes to try to recreate the function based on the </a:t>
            </a:r>
            <a:r>
              <a:rPr lang="en" sz="1400">
                <a:solidFill>
                  <a:schemeClr val="dk1"/>
                </a:solidFill>
                <a:latin typeface="Consolas"/>
                <a:ea typeface="Consolas"/>
                <a:cs typeface="Consolas"/>
                <a:sym typeface="Consolas"/>
              </a:rPr>
              <a:t>buyItem()</a:t>
            </a:r>
            <a:r>
              <a:rPr lang="en" sz="1400">
                <a:solidFill>
                  <a:schemeClr val="dk1"/>
                </a:solidFill>
                <a:latin typeface="Open Sans"/>
                <a:ea typeface="Open Sans"/>
                <a:cs typeface="Open Sans"/>
                <a:sym typeface="Open Sans"/>
              </a:rPr>
              <a:t> function and the hints above. Encourage them to help each other. Do NOT move on to the next slide until the majority of the room has attempted to fix the function.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After a few minutes, you can move onto the next slide so that participants can see how to test their code. Encourage participants to take a picture of this slide so they can move  back and forth between this slide and testing instructions.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to participants what they will learn today</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Learning is a core part of being a hacker and today they are going to learn something new</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the experience.</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Ask if any of them have heard of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0" name="Shape 1000"/>
        <p:cNvGrpSpPr/>
        <p:nvPr/>
      </p:nvGrpSpPr>
      <p:grpSpPr>
        <a:xfrm>
          <a:off x="0" y="0"/>
          <a:ext cx="0" cy="0"/>
          <a:chOff x="0" y="0"/>
          <a:chExt cx="0" cy="0"/>
        </a:xfrm>
      </p:grpSpPr>
      <p:sp>
        <p:nvSpPr>
          <p:cNvPr id="1001" name="Google Shape;1001;g3baf3e94d9_0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2" name="Google Shape;1002;g3baf3e94d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Explain that these are the steps they can take if they want to test their code as they fill in the function.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the participants up to 10 minutes to try to recreate the function based on the </a:t>
            </a:r>
            <a:r>
              <a:rPr lang="en" sz="1400">
                <a:solidFill>
                  <a:schemeClr val="dk1"/>
                </a:solidFill>
                <a:latin typeface="Consolas"/>
                <a:ea typeface="Consolas"/>
                <a:cs typeface="Consolas"/>
                <a:sym typeface="Consolas"/>
              </a:rPr>
              <a:t>buyItem()</a:t>
            </a:r>
            <a:r>
              <a:rPr lang="en" sz="1400">
                <a:solidFill>
                  <a:schemeClr val="dk1"/>
                </a:solidFill>
                <a:latin typeface="Open Sans"/>
                <a:ea typeface="Open Sans"/>
                <a:cs typeface="Open Sans"/>
                <a:sym typeface="Open Sans"/>
              </a:rPr>
              <a:t> function and the hints above. Encourage them to help each other.</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Participants can check to see if they have it right by saving their changes, typing </a:t>
            </a:r>
            <a:r>
              <a:rPr lang="en" sz="1400">
                <a:solidFill>
                  <a:schemeClr val="dk1"/>
                </a:solidFill>
                <a:latin typeface="Consolas"/>
                <a:ea typeface="Consolas"/>
                <a:cs typeface="Consolas"/>
                <a:sym typeface="Consolas"/>
              </a:rPr>
              <a:t>npm start</a:t>
            </a:r>
            <a:r>
              <a:rPr lang="en" sz="1400">
                <a:solidFill>
                  <a:schemeClr val="dk1"/>
                </a:solidFill>
                <a:latin typeface="Open Sans"/>
                <a:ea typeface="Open Sans"/>
                <a:cs typeface="Open Sans"/>
                <a:sym typeface="Open Sans"/>
              </a:rPr>
              <a:t> in the terminal, and refreshing the app in the browser.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Do NOT move on to the next slide until the majority of the room has attempted to fix the function.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36ac887caf_0_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36ac887caf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fill in the missing code or compare their code to the solution.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36ac887caf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36ac887caf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fill in the missing code or compare their code to the solution.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8" name="Shape 1078"/>
        <p:cNvGrpSpPr/>
        <p:nvPr/>
      </p:nvGrpSpPr>
      <p:grpSpPr>
        <a:xfrm>
          <a:off x="0" y="0"/>
          <a:ext cx="0" cy="0"/>
          <a:chOff x="0" y="0"/>
          <a:chExt cx="0" cy="0"/>
        </a:xfrm>
      </p:grpSpPr>
      <p:sp>
        <p:nvSpPr>
          <p:cNvPr id="1079" name="Google Shape;1079;g36ac887caf_0_1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80" name="Google Shape;1080;g36ac887caf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Wait for participants to fill in the missing code or compare their code to the solution.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380dbad484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380dbad484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Make sure that everyone has the complete solution before moving on to the next step. Encourage participants to work together.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380fd4ac47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380fd4ac4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solidFill>
                  <a:schemeClr val="dk1"/>
                </a:solidFill>
                <a:latin typeface="Open Sans"/>
                <a:ea typeface="Open Sans"/>
                <a:cs typeface="Open Sans"/>
                <a:sym typeface="Open Sans"/>
              </a:rPr>
              <a:t>Wait for participants to fill in the missing code or compare their code to the solution.  </a:t>
            </a:r>
            <a:endParaRPr sz="1400">
              <a:solidFill>
                <a:schemeClr val="dk1"/>
              </a:solidFill>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 sz="1400">
                <a:latin typeface="Open Sans"/>
                <a:ea typeface="Open Sans"/>
                <a:cs typeface="Open Sans"/>
                <a:sym typeface="Open Sans"/>
              </a:rPr>
              <a:t>Problems during truffle migrate/start? Ensure that Ethereum client is running in Docker.</a:t>
            </a:r>
            <a:endParaRPr sz="1400">
              <a:latin typeface="Open Sans"/>
              <a:ea typeface="Open Sans"/>
              <a:cs typeface="Open Sans"/>
              <a:sym typeface="Open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380fd4ac47_0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380fd4ac4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Give the participants some time to interact with the working application.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374c5320e0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374c5320e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9" name="Shape 1159"/>
        <p:cNvGrpSpPr/>
        <p:nvPr/>
      </p:nvGrpSpPr>
      <p:grpSpPr>
        <a:xfrm>
          <a:off x="0" y="0"/>
          <a:ext cx="0" cy="0"/>
          <a:chOff x="0" y="0"/>
          <a:chExt cx="0" cy="0"/>
        </a:xfrm>
      </p:grpSpPr>
      <p:sp>
        <p:nvSpPr>
          <p:cNvPr id="1160" name="Google Shape;1160;g36902bf755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6902bf755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374c5320e0_0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374c5320e0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3" name="Shape 1183"/>
        <p:cNvGrpSpPr/>
        <p:nvPr/>
      </p:nvGrpSpPr>
      <p:grpSpPr>
        <a:xfrm>
          <a:off x="0" y="0"/>
          <a:ext cx="0" cy="0"/>
          <a:chOff x="0" y="0"/>
          <a:chExt cx="0" cy="0"/>
        </a:xfrm>
      </p:grpSpPr>
      <p:sp>
        <p:nvSpPr>
          <p:cNvPr id="1184" name="Google Shape;1184;g36902bf755_0_18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5" name="Google Shape;1185;g36902bf755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9" name="Shape 1189"/>
        <p:cNvGrpSpPr/>
        <p:nvPr/>
      </p:nvGrpSpPr>
      <p:grpSpPr>
        <a:xfrm>
          <a:off x="0" y="0"/>
          <a:ext cx="0" cy="0"/>
          <a:chOff x="0" y="0"/>
          <a:chExt cx="0" cy="0"/>
        </a:xfrm>
      </p:grpSpPr>
      <p:sp>
        <p:nvSpPr>
          <p:cNvPr id="1190" name="Google Shape;1190;g32b651d56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32b651d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7" name="Shape 1197"/>
        <p:cNvGrpSpPr/>
        <p:nvPr/>
      </p:nvGrpSpPr>
      <p:grpSpPr>
        <a:xfrm>
          <a:off x="0" y="0"/>
          <a:ext cx="0" cy="0"/>
          <a:chOff x="0" y="0"/>
          <a:chExt cx="0" cy="0"/>
        </a:xfrm>
      </p:grpSpPr>
      <p:sp>
        <p:nvSpPr>
          <p:cNvPr id="1198" name="Google Shape;1198;g36902bf755_0_2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9" name="Google Shape;1199;g36902bf755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Let participants know that you're wrapping up.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3" name="Shape 1213"/>
        <p:cNvGrpSpPr/>
        <p:nvPr/>
      </p:nvGrpSpPr>
      <p:grpSpPr>
        <a:xfrm>
          <a:off x="0" y="0"/>
          <a:ext cx="0" cy="0"/>
          <a:chOff x="0" y="0"/>
          <a:chExt cx="0" cy="0"/>
        </a:xfrm>
      </p:grpSpPr>
      <p:sp>
        <p:nvSpPr>
          <p:cNvPr id="1214" name="Google Shape;1214;g36902bf755_0_2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6902bf755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372678cce6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372678cce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Thank everyone for coming!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3b36eb0993_0_3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b36eb099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br>
              <a:rPr lang="en" sz="1400">
                <a:solidFill>
                  <a:schemeClr val="dk1"/>
                </a:solidFill>
                <a:latin typeface="Open Sans"/>
                <a:ea typeface="Open Sans"/>
                <a:cs typeface="Open Sans"/>
                <a:sym typeface="Open Sans"/>
              </a:rPr>
            </a:b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Ask if anyone has heard of Ethereum or distributed ledgers before. Encourage a short knowledge-sharing discussion. </a:t>
            </a:r>
            <a:endParaRPr sz="14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 name="Shape 7"/>
        <p:cNvGrpSpPr/>
        <p:nvPr/>
      </p:nvGrpSpPr>
      <p:grpSpPr>
        <a:xfrm>
          <a:off x="0" y="0"/>
          <a:ext cx="0" cy="0"/>
          <a:chOff x="0" y="0"/>
          <a:chExt cx="0" cy="0"/>
        </a:xfrm>
      </p:grpSpPr>
      <p:sp>
        <p:nvSpPr>
          <p:cNvPr id="8" name="Google Shape;8;p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 name="Google Shape;10;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1" name="Google Shape;11;p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2" name="Google Shape;12;p2"/>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 name="Google Shape;13;p2"/>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14" name="Google Shape;14;p2"/>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5" name="Shape 15"/>
        <p:cNvGrpSpPr/>
        <p:nvPr/>
      </p:nvGrpSpPr>
      <p:grpSpPr>
        <a:xfrm>
          <a:off x="0" y="0"/>
          <a:ext cx="0" cy="0"/>
          <a:chOff x="0" y="0"/>
          <a:chExt cx="0" cy="0"/>
        </a:xfrm>
      </p:grpSpPr>
      <p:sp>
        <p:nvSpPr>
          <p:cNvPr id="16" name="Google Shape;16;p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7" name="Google Shape;17;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8" name="Google Shape;18;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19" name="Google Shape;19;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0" name="Google Shape;20;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21" name="Google Shape;21;p3"/>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22" name="Google Shape;22;p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23" name="Google Shape;23;p3"/>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24" name="Google Shape;24;p3"/>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 name="Shape 25"/>
        <p:cNvGrpSpPr/>
        <p:nvPr/>
      </p:nvGrpSpPr>
      <p:grpSpPr>
        <a:xfrm>
          <a:off x="0" y="0"/>
          <a:ext cx="0" cy="0"/>
          <a:chOff x="0" y="0"/>
          <a:chExt cx="0" cy="0"/>
        </a:xfrm>
      </p:grpSpPr>
      <p:sp>
        <p:nvSpPr>
          <p:cNvPr id="26" name="Google Shape;26;p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8" name="Google Shape;28;p4"/>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solidFill>
                  <a:schemeClr val="dk1"/>
                </a:solidFill>
                <a:latin typeface="Open Sans"/>
                <a:ea typeface="Open Sans"/>
                <a:cs typeface="Open Sans"/>
                <a:sym typeface="Open Sans"/>
              </a:rPr>
              <a:t>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b="1"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29" name="Google Shape;29;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30" name="Google Shape;30;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31" name="Google Shape;31;p4"/>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32" name="Google Shape;32;p4"/>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33" name="Google Shape;33;p4"/>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34" name="Google Shape;34;p4"/>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37" name="Google Shape;37;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39" name="Google Shape;39;p5"/>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40" name="Google Shape;40;p5"/>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1" name="Google Shape;41;p5"/>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2" name="Google Shape;42;p5"/>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43" name="Google Shape;43;p5"/>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44" name="Google Shape;44;p5"/>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45" name="Google Shape;45;p5"/>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6" name="Shape 46"/>
        <p:cNvGrpSpPr/>
        <p:nvPr/>
      </p:nvGrpSpPr>
      <p:grpSpPr>
        <a:xfrm>
          <a:off x="0" y="0"/>
          <a:ext cx="0" cy="0"/>
          <a:chOff x="0" y="0"/>
          <a:chExt cx="0" cy="0"/>
        </a:xfrm>
      </p:grpSpPr>
      <p:sp>
        <p:nvSpPr>
          <p:cNvPr id="47" name="Google Shape;47;p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48" name="Shape 48"/>
        <p:cNvGrpSpPr/>
        <p:nvPr/>
      </p:nvGrpSpPr>
      <p:grpSpPr>
        <a:xfrm>
          <a:off x="0" y="0"/>
          <a:ext cx="0" cy="0"/>
          <a:chOff x="0" y="0"/>
          <a:chExt cx="0" cy="0"/>
        </a:xfrm>
      </p:grpSpPr>
      <p:sp>
        <p:nvSpPr>
          <p:cNvPr id="49" name="Google Shape;49;p7"/>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50" name="Google Shape;50;p7"/>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51" name="Google Shape;51;p7"/>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52" name="Google Shape;52;p7"/>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53" name="Google Shape;53;p7"/>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54" name="Google Shape;54;p7"/>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55" name="Google Shape;55;p7"/>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mlhlocal.host/docker-mac" TargetMode="External"/><Relationship Id="rId4" Type="http://schemas.openxmlformats.org/officeDocument/2006/relationships/hyperlink" Target="http://mlhlocal.host/docker-windows" TargetMode="External"/><Relationship Id="rId5" Type="http://schemas.openxmlformats.org/officeDocument/2006/relationships/hyperlink" Target="http://mlhlocal.host/docker-linu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9.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comments" Target="../comments/comment1.xml"/><Relationship Id="rId4"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3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8"/>
          <p:cNvSpPr/>
          <p:nvPr/>
        </p:nvSpPr>
        <p:spPr>
          <a:xfrm>
            <a:off x="320400" y="246150"/>
            <a:ext cx="8503200" cy="6250500"/>
          </a:xfrm>
          <a:prstGeom prst="rect">
            <a:avLst/>
          </a:prstGeom>
          <a:solidFill>
            <a:srgbClr val="FFFFFF"/>
          </a:solidFill>
          <a:ln cap="flat" cmpd="sng" w="19050">
            <a:solidFill>
              <a:srgbClr val="353535"/>
            </a:solidFill>
            <a:prstDash val="solid"/>
            <a:round/>
            <a:headEnd len="sm" w="sm" type="none"/>
            <a:tailEnd len="sm" w="sm" type="none"/>
          </a:ln>
        </p:spPr>
        <p:txBody>
          <a:bodyPr anchorCtr="0" anchor="ctr" bIns="130025" lIns="130025" spcFirstLastPara="1" rIns="130025" wrap="square" tIns="130025">
            <a:noAutofit/>
          </a:bodyPr>
          <a:lstStyle/>
          <a:p>
            <a:pPr indent="0" lvl="0" marL="0" rtl="0" algn="l">
              <a:spcBef>
                <a:spcPts val="0"/>
              </a:spcBef>
              <a:spcAft>
                <a:spcPts val="0"/>
              </a:spcAft>
              <a:buNone/>
            </a:pPr>
            <a:r>
              <a:t/>
            </a:r>
            <a:endParaRPr sz="2000"/>
          </a:p>
        </p:txBody>
      </p:sp>
      <p:pic>
        <p:nvPicPr>
          <p:cNvPr id="61" name="Google Shape;61;p8"/>
          <p:cNvPicPr preferRelativeResize="0"/>
          <p:nvPr/>
        </p:nvPicPr>
        <p:blipFill>
          <a:blip r:embed="rId3">
            <a:alphaModFix/>
          </a:blip>
          <a:stretch>
            <a:fillRect/>
          </a:stretch>
        </p:blipFill>
        <p:spPr>
          <a:xfrm>
            <a:off x="3862289" y="92550"/>
            <a:ext cx="1419813" cy="1419819"/>
          </a:xfrm>
          <a:prstGeom prst="rect">
            <a:avLst/>
          </a:prstGeom>
          <a:noFill/>
          <a:ln>
            <a:noFill/>
          </a:ln>
        </p:spPr>
      </p:pic>
      <p:sp>
        <p:nvSpPr>
          <p:cNvPr id="62" name="Google Shape;62;p8"/>
          <p:cNvSpPr txBox="1"/>
          <p:nvPr/>
        </p:nvSpPr>
        <p:spPr>
          <a:xfrm>
            <a:off x="659891" y="1512372"/>
            <a:ext cx="7824600" cy="1265400"/>
          </a:xfrm>
          <a:prstGeom prst="rect">
            <a:avLst/>
          </a:prstGeom>
          <a:noFill/>
          <a:ln>
            <a:noFill/>
          </a:ln>
        </p:spPr>
        <p:txBody>
          <a:bodyPr anchorCtr="0" anchor="t" bIns="130025" lIns="130025" spcFirstLastPara="1" rIns="130025" wrap="square" tIns="130025">
            <a:noAutofit/>
          </a:bodyPr>
          <a:lstStyle/>
          <a:p>
            <a:pPr indent="0" lvl="0" marL="0" rtl="0" algn="ctr">
              <a:spcBef>
                <a:spcPts val="0"/>
              </a:spcBef>
              <a:spcAft>
                <a:spcPts val="0"/>
              </a:spcAft>
              <a:buNone/>
            </a:pPr>
            <a:r>
              <a:rPr b="1" lang="en" sz="3000">
                <a:solidFill>
                  <a:srgbClr val="CC0000"/>
                </a:solidFill>
                <a:latin typeface="Open Sans"/>
                <a:ea typeface="Open Sans"/>
                <a:cs typeface="Open Sans"/>
                <a:sym typeface="Open Sans"/>
              </a:rPr>
              <a:t>WHOA THERE!</a:t>
            </a:r>
            <a:endParaRPr b="1" sz="3000">
              <a:solidFill>
                <a:srgbClr val="CC0000"/>
              </a:solidFill>
              <a:latin typeface="Open Sans"/>
              <a:ea typeface="Open Sans"/>
              <a:cs typeface="Open Sans"/>
              <a:sym typeface="Open Sans"/>
            </a:endParaRPr>
          </a:p>
          <a:p>
            <a:pPr indent="0" lvl="0" marL="0" rtl="0" algn="ctr">
              <a:spcBef>
                <a:spcPts val="0"/>
              </a:spcBef>
              <a:spcAft>
                <a:spcPts val="0"/>
              </a:spcAft>
              <a:buNone/>
            </a:pPr>
            <a:r>
              <a:rPr b="1" lang="en" sz="3000">
                <a:solidFill>
                  <a:srgbClr val="353535"/>
                </a:solidFill>
                <a:latin typeface="Open Sans"/>
                <a:ea typeface="Open Sans"/>
                <a:cs typeface="Open Sans"/>
                <a:sym typeface="Open Sans"/>
              </a:rPr>
              <a:t>DELETE THIS SLIDE BEFORE PRESENTING</a:t>
            </a:r>
            <a:endParaRPr b="1" sz="3000">
              <a:solidFill>
                <a:srgbClr val="353535"/>
              </a:solidFill>
              <a:latin typeface="Open Sans"/>
              <a:ea typeface="Open Sans"/>
              <a:cs typeface="Open Sans"/>
              <a:sym typeface="Open Sans"/>
            </a:endParaRPr>
          </a:p>
        </p:txBody>
      </p:sp>
      <p:sp>
        <p:nvSpPr>
          <p:cNvPr id="63" name="Google Shape;63;p8"/>
          <p:cNvSpPr txBox="1"/>
          <p:nvPr/>
        </p:nvSpPr>
        <p:spPr>
          <a:xfrm>
            <a:off x="659900" y="2777775"/>
            <a:ext cx="7824600" cy="3102300"/>
          </a:xfrm>
          <a:prstGeom prst="rect">
            <a:avLst/>
          </a:prstGeom>
          <a:noFill/>
          <a:ln>
            <a:noFill/>
          </a:ln>
        </p:spPr>
        <p:txBody>
          <a:bodyPr anchorCtr="0" anchor="t" bIns="130025" lIns="130025" spcFirstLastPara="1" rIns="130025" wrap="square" tIns="130025">
            <a:noAutofit/>
          </a:bodyPr>
          <a:lstStyle/>
          <a:p>
            <a:pPr indent="-469900" lvl="0" marL="647700" rtl="0" algn="l">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Copy these slides to your Google Drive Account or download as a Powerpoint File.</a:t>
            </a:r>
            <a:br>
              <a:rPr lang="en" sz="2400">
                <a:solidFill>
                  <a:srgbClr val="353535"/>
                </a:solidFill>
                <a:latin typeface="Open Sans"/>
                <a:ea typeface="Open Sans"/>
                <a:cs typeface="Open Sans"/>
                <a:sym typeface="Open Sans"/>
              </a:rPr>
            </a:br>
            <a:endParaRPr sz="2400">
              <a:solidFill>
                <a:srgbClr val="353535"/>
              </a:solidFill>
              <a:latin typeface="Open Sans"/>
              <a:ea typeface="Open Sans"/>
              <a:cs typeface="Open Sans"/>
              <a:sym typeface="Open Sans"/>
            </a:endParaRPr>
          </a:p>
          <a:p>
            <a:pPr indent="-469900" lvl="0" marL="647700" rtl="0" algn="l">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Customize the wifi info and introduction slides.</a:t>
            </a:r>
            <a:br>
              <a:rPr lang="en" sz="2400">
                <a:solidFill>
                  <a:srgbClr val="353535"/>
                </a:solidFill>
                <a:latin typeface="Open Sans"/>
                <a:ea typeface="Open Sans"/>
                <a:cs typeface="Open Sans"/>
                <a:sym typeface="Open Sans"/>
              </a:rPr>
            </a:br>
            <a:endParaRPr sz="2400">
              <a:solidFill>
                <a:srgbClr val="353535"/>
              </a:solidFill>
              <a:latin typeface="Open Sans"/>
              <a:ea typeface="Open Sans"/>
              <a:cs typeface="Open Sans"/>
              <a:sym typeface="Open Sans"/>
            </a:endParaRPr>
          </a:p>
          <a:p>
            <a:pPr indent="-469900" lvl="0" marL="647700" rtl="0" algn="l">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Rehearse this presentation at least 1 - 2 times before the workshop.</a:t>
            </a:r>
            <a:endParaRPr sz="2400">
              <a:solidFill>
                <a:srgbClr val="353535"/>
              </a:solidFill>
              <a:latin typeface="Open Sans"/>
              <a:ea typeface="Open Sans"/>
              <a:cs typeface="Open Sans"/>
              <a:sym typeface="Open Sans"/>
            </a:endParaRPr>
          </a:p>
        </p:txBody>
      </p:sp>
      <p:sp>
        <p:nvSpPr>
          <p:cNvPr id="64" name="Google Shape;64;p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17"/>
          <p:cNvPicPr preferRelativeResize="0"/>
          <p:nvPr/>
        </p:nvPicPr>
        <p:blipFill>
          <a:blip r:embed="rId3">
            <a:alphaModFix/>
          </a:blip>
          <a:stretch>
            <a:fillRect/>
          </a:stretch>
        </p:blipFill>
        <p:spPr>
          <a:xfrm>
            <a:off x="2685850" y="1465925"/>
            <a:ext cx="3772293" cy="945174"/>
          </a:xfrm>
          <a:prstGeom prst="rect">
            <a:avLst/>
          </a:prstGeom>
          <a:noFill/>
          <a:ln>
            <a:noFill/>
          </a:ln>
        </p:spPr>
      </p:pic>
      <p:sp>
        <p:nvSpPr>
          <p:cNvPr id="157" name="Google Shape;157;p1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17"/>
          <p:cNvSpPr txBox="1"/>
          <p:nvPr/>
        </p:nvSpPr>
        <p:spPr>
          <a:xfrm>
            <a:off x="436200" y="2446725"/>
            <a:ext cx="8419500" cy="23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Open Sans"/>
                <a:ea typeface="Open Sans"/>
                <a:cs typeface="Open Sans"/>
                <a:sym typeface="Open Sans"/>
              </a:rPr>
              <a:t>Ethereum is the generalized blockchain for smart contract development. </a:t>
            </a:r>
            <a:endParaRPr b="1" sz="2200">
              <a:solidFill>
                <a:srgbClr val="5EA5E5"/>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Ethereum is not just a cryptocurrency - it is also a platform for developing decentralized applications.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Quorum is built on top of Ethereum, the platform. </a:t>
            </a:r>
            <a:endParaRPr sz="2200">
              <a:solidFill>
                <a:schemeClr val="dk1"/>
              </a:solidFill>
              <a:latin typeface="Open Sans"/>
              <a:ea typeface="Open Sans"/>
              <a:cs typeface="Open Sans"/>
              <a:sym typeface="Open Sans"/>
            </a:endParaRPr>
          </a:p>
        </p:txBody>
      </p:sp>
      <p:grpSp>
        <p:nvGrpSpPr>
          <p:cNvPr id="159" name="Google Shape;159;p17"/>
          <p:cNvGrpSpPr/>
          <p:nvPr/>
        </p:nvGrpSpPr>
        <p:grpSpPr>
          <a:xfrm>
            <a:off x="288264" y="4750950"/>
            <a:ext cx="8567455" cy="1795254"/>
            <a:chOff x="174700" y="3273600"/>
            <a:chExt cx="4195208" cy="1957320"/>
          </a:xfrm>
        </p:grpSpPr>
        <p:grpSp>
          <p:nvGrpSpPr>
            <p:cNvPr id="160" name="Google Shape;160;p17"/>
            <p:cNvGrpSpPr/>
            <p:nvPr/>
          </p:nvGrpSpPr>
          <p:grpSpPr>
            <a:xfrm>
              <a:off x="174700" y="3621600"/>
              <a:ext cx="4195208" cy="1609320"/>
              <a:chOff x="160474" y="0"/>
              <a:chExt cx="5525100" cy="1609320"/>
            </a:xfrm>
          </p:grpSpPr>
          <p:sp>
            <p:nvSpPr>
              <p:cNvPr id="161" name="Google Shape;161;p17"/>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162" name="Google Shape;162;p17"/>
              <p:cNvSpPr txBox="1"/>
              <p:nvPr/>
            </p:nvSpPr>
            <p:spPr>
              <a:xfrm>
                <a:off x="240444" y="82020"/>
                <a:ext cx="5367000" cy="15273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chemeClr val="dk1"/>
                  </a:buClr>
                  <a:buSzPts val="1100"/>
                  <a:buFont typeface="Arial"/>
                  <a:buNone/>
                </a:pPr>
                <a:r>
                  <a:rPr b="1" lang="en" sz="1800" u="sng">
                    <a:solidFill>
                      <a:srgbClr val="FFFFFF"/>
                    </a:solidFill>
                    <a:latin typeface="Open Sans"/>
                    <a:ea typeface="Open Sans"/>
                    <a:cs typeface="Open Sans"/>
                    <a:sym typeface="Open Sans"/>
                  </a:rPr>
                  <a:t>cryptocurrency:</a:t>
                </a:r>
                <a:r>
                  <a:rPr lang="en" sz="1800">
                    <a:solidFill>
                      <a:srgbClr val="FFFFFF"/>
                    </a:solidFill>
                    <a:latin typeface="Open Sans"/>
                    <a:ea typeface="Open Sans"/>
                    <a:cs typeface="Open Sans"/>
                    <a:sym typeface="Open Sans"/>
                  </a:rPr>
                  <a:t> digital currency in which transactions and units of currency are verified by encryption techniques; cryptocurrencies do not require a central banking organization but rather a peer-to-peer network to oversee it</a:t>
                </a:r>
                <a:endParaRPr b="1" sz="1800" u="sng">
                  <a:solidFill>
                    <a:srgbClr val="FFFFFF"/>
                  </a:solidFill>
                  <a:latin typeface="Open Sans"/>
                  <a:ea typeface="Open Sans"/>
                  <a:cs typeface="Open Sans"/>
                  <a:sym typeface="Open Sans"/>
                </a:endParaRPr>
              </a:p>
            </p:txBody>
          </p:sp>
        </p:grpSp>
        <p:sp>
          <p:nvSpPr>
            <p:cNvPr id="163" name="Google Shape;163;p17"/>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164" name="Google Shape;164;p1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Ethereum?</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grpSp>
        <p:nvGrpSpPr>
          <p:cNvPr id="169" name="Google Shape;169;p18"/>
          <p:cNvGrpSpPr/>
          <p:nvPr/>
        </p:nvGrpSpPr>
        <p:grpSpPr>
          <a:xfrm>
            <a:off x="288264" y="5284350"/>
            <a:ext cx="8567466" cy="1065539"/>
            <a:chOff x="174700" y="3273600"/>
            <a:chExt cx="4195214" cy="1161730"/>
          </a:xfrm>
        </p:grpSpPr>
        <p:grpSp>
          <p:nvGrpSpPr>
            <p:cNvPr id="170" name="Google Shape;170;p18"/>
            <p:cNvGrpSpPr/>
            <p:nvPr/>
          </p:nvGrpSpPr>
          <p:grpSpPr>
            <a:xfrm>
              <a:off x="174706" y="3621588"/>
              <a:ext cx="4195208" cy="813742"/>
              <a:chOff x="160481" y="-12"/>
              <a:chExt cx="5525100" cy="813742"/>
            </a:xfrm>
          </p:grpSpPr>
          <p:sp>
            <p:nvSpPr>
              <p:cNvPr id="171" name="Google Shape;171;p18"/>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172" name="Google Shape;172;p18"/>
              <p:cNvSpPr txBox="1"/>
              <p:nvPr/>
            </p:nvSpPr>
            <p:spPr>
              <a:xfrm>
                <a:off x="240448" y="82030"/>
                <a:ext cx="5367000" cy="731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chemeClr val="dk1"/>
                  </a:buClr>
                  <a:buSzPts val="1100"/>
                  <a:buFont typeface="Arial"/>
                  <a:buNone/>
                </a:pPr>
                <a:r>
                  <a:rPr b="1" lang="en" sz="1800" u="sng">
                    <a:solidFill>
                      <a:srgbClr val="FFFFFF"/>
                    </a:solidFill>
                    <a:latin typeface="Open Sans"/>
                    <a:ea typeface="Open Sans"/>
                    <a:cs typeface="Open Sans"/>
                    <a:sym typeface="Open Sans"/>
                  </a:rPr>
                  <a:t>node:</a:t>
                </a:r>
                <a:r>
                  <a:rPr lang="en" sz="1800">
                    <a:solidFill>
                      <a:srgbClr val="FFFFFF"/>
                    </a:solidFill>
                    <a:latin typeface="Open Sans"/>
                    <a:ea typeface="Open Sans"/>
                    <a:cs typeface="Open Sans"/>
                    <a:sym typeface="Open Sans"/>
                  </a:rPr>
                  <a:t> any device (such as a computer) connected to a network  </a:t>
                </a:r>
                <a:endParaRPr b="1" sz="1800" u="sng">
                  <a:solidFill>
                    <a:srgbClr val="FFFFFF"/>
                  </a:solidFill>
                  <a:latin typeface="Open Sans"/>
                  <a:ea typeface="Open Sans"/>
                  <a:cs typeface="Open Sans"/>
                  <a:sym typeface="Open Sans"/>
                </a:endParaRPr>
              </a:p>
            </p:txBody>
          </p:sp>
        </p:grpSp>
        <p:sp>
          <p:nvSpPr>
            <p:cNvPr id="173" name="Google Shape;173;p18"/>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174" name="Google Shape;174;p18"/>
          <p:cNvSpPr txBox="1"/>
          <p:nvPr/>
        </p:nvSpPr>
        <p:spPr>
          <a:xfrm>
            <a:off x="288300" y="1349175"/>
            <a:ext cx="8567400" cy="38340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A decentralized app (</a:t>
            </a:r>
            <a:r>
              <a:rPr b="1" lang="en" sz="2200">
                <a:solidFill>
                  <a:schemeClr val="dk1"/>
                </a:solidFill>
                <a:latin typeface="Open Sans"/>
                <a:ea typeface="Open Sans"/>
                <a:cs typeface="Open Sans"/>
                <a:sym typeface="Open Sans"/>
              </a:rPr>
              <a:t>DA</a:t>
            </a:r>
            <a:r>
              <a:rPr b="1" lang="en" sz="2200">
                <a:solidFill>
                  <a:schemeClr val="dk1"/>
                </a:solidFill>
                <a:latin typeface="Open Sans"/>
                <a:ea typeface="Open Sans"/>
                <a:cs typeface="Open Sans"/>
                <a:sym typeface="Open Sans"/>
              </a:rPr>
              <a:t>pp</a:t>
            </a:r>
            <a:r>
              <a:rPr lang="en" sz="2200">
                <a:solidFill>
                  <a:schemeClr val="dk1"/>
                </a:solidFill>
                <a:latin typeface="Open Sans"/>
                <a:ea typeface="Open Sans"/>
                <a:cs typeface="Open Sans"/>
                <a:sym typeface="Open Sans"/>
              </a:rPr>
              <a:t>) is an application where computation is done by multiple nodes hosted in different places.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sz="1900">
              <a:solidFill>
                <a:schemeClr val="dk1"/>
              </a:solidFill>
              <a:latin typeface="Open Sans"/>
              <a:ea typeface="Open Sans"/>
              <a:cs typeface="Open Sans"/>
              <a:sym typeface="Open Sans"/>
            </a:endParaRPr>
          </a:p>
          <a:p>
            <a:pPr indent="-336550" lvl="0" marL="457200" rtl="0" algn="l">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Most of the applications you are used to working with are organized, maintained, and controlled by a single entity (the </a:t>
            </a:r>
            <a:r>
              <a:rPr i="1" lang="en" sz="1700">
                <a:solidFill>
                  <a:schemeClr val="dk1"/>
                </a:solidFill>
                <a:latin typeface="Open Sans"/>
                <a:ea typeface="Open Sans"/>
                <a:cs typeface="Open Sans"/>
                <a:sym typeface="Open Sans"/>
              </a:rPr>
              <a:t>server</a:t>
            </a:r>
            <a:r>
              <a:rPr lang="en" sz="1700">
                <a:solidFill>
                  <a:schemeClr val="dk1"/>
                </a:solidFill>
                <a:latin typeface="Open Sans"/>
                <a:ea typeface="Open Sans"/>
                <a:cs typeface="Open Sans"/>
                <a:sym typeface="Open Sans"/>
              </a:rPr>
              <a:t>) and share information with other entities that request it (you - the </a:t>
            </a:r>
            <a:r>
              <a:rPr i="1" lang="en" sz="1700">
                <a:solidFill>
                  <a:schemeClr val="dk1"/>
                </a:solidFill>
                <a:latin typeface="Open Sans"/>
                <a:ea typeface="Open Sans"/>
                <a:cs typeface="Open Sans"/>
                <a:sym typeface="Open Sans"/>
              </a:rPr>
              <a:t>client</a:t>
            </a:r>
            <a:r>
              <a:rPr lang="en" sz="1700">
                <a:solidFill>
                  <a:schemeClr val="dk1"/>
                </a:solidFill>
                <a:latin typeface="Open Sans"/>
                <a:ea typeface="Open Sans"/>
                <a:cs typeface="Open Sans"/>
                <a:sym typeface="Open Sans"/>
              </a:rPr>
              <a:t>).</a:t>
            </a:r>
            <a:endParaRPr sz="1700">
              <a:solidFill>
                <a:schemeClr val="dk1"/>
              </a:solidFill>
              <a:latin typeface="Open Sans"/>
              <a:ea typeface="Open Sans"/>
              <a:cs typeface="Open Sans"/>
              <a:sym typeface="Open Sans"/>
            </a:endParaRPr>
          </a:p>
          <a:p>
            <a:pPr indent="-336550" lvl="0" marL="457200" rtl="0" algn="l">
              <a:lnSpc>
                <a:spcPct val="115000"/>
              </a:lnSpc>
              <a:spcBef>
                <a:spcPts val="1000"/>
              </a:spcBef>
              <a:spcAft>
                <a:spcPts val="1000"/>
              </a:spcAft>
              <a:buClr>
                <a:schemeClr val="dk1"/>
              </a:buClr>
              <a:buSzPts val="1700"/>
              <a:buFont typeface="Open Sans"/>
              <a:buChar char="●"/>
            </a:pPr>
            <a:r>
              <a:rPr lang="en" sz="1700">
                <a:solidFill>
                  <a:schemeClr val="dk1"/>
                </a:solidFill>
                <a:latin typeface="Open Sans"/>
                <a:ea typeface="Open Sans"/>
                <a:cs typeface="Open Sans"/>
                <a:sym typeface="Open Sans"/>
              </a:rPr>
              <a:t>Decentralized applications operate on </a:t>
            </a:r>
            <a:r>
              <a:rPr b="1" lang="en" sz="1700">
                <a:solidFill>
                  <a:schemeClr val="dk1"/>
                </a:solidFill>
                <a:latin typeface="Open Sans"/>
                <a:ea typeface="Open Sans"/>
                <a:cs typeface="Open Sans"/>
                <a:sym typeface="Open Sans"/>
              </a:rPr>
              <a:t>peer-to-peer networks</a:t>
            </a:r>
            <a:r>
              <a:rPr lang="en" sz="1700">
                <a:solidFill>
                  <a:schemeClr val="dk1"/>
                </a:solidFill>
                <a:latin typeface="Open Sans"/>
                <a:ea typeface="Open Sans"/>
                <a:cs typeface="Open Sans"/>
                <a:sym typeface="Open Sans"/>
              </a:rPr>
              <a:t> (P2P), an architecture in which the rights and responsibilities of creating and maintaining an application are split amongst different actors in a group. This is why they're called </a:t>
            </a:r>
            <a:r>
              <a:rPr b="1" lang="en" sz="1700">
                <a:solidFill>
                  <a:schemeClr val="dk1"/>
                </a:solidFill>
                <a:latin typeface="Open Sans"/>
                <a:ea typeface="Open Sans"/>
                <a:cs typeface="Open Sans"/>
                <a:sym typeface="Open Sans"/>
              </a:rPr>
              <a:t>decentralized</a:t>
            </a:r>
            <a:r>
              <a:rPr lang="en" sz="1700">
                <a:solidFill>
                  <a:schemeClr val="dk1"/>
                </a:solidFill>
                <a:latin typeface="Open Sans"/>
                <a:ea typeface="Open Sans"/>
                <a:cs typeface="Open Sans"/>
                <a:sym typeface="Open Sans"/>
              </a:rPr>
              <a:t>.</a:t>
            </a:r>
            <a:endParaRPr sz="1700">
              <a:solidFill>
                <a:schemeClr val="dk1"/>
              </a:solidFill>
              <a:latin typeface="Open Sans"/>
              <a:ea typeface="Open Sans"/>
              <a:cs typeface="Open Sans"/>
              <a:sym typeface="Open Sans"/>
            </a:endParaRPr>
          </a:p>
        </p:txBody>
      </p:sp>
      <p:sp>
        <p:nvSpPr>
          <p:cNvPr id="175" name="Google Shape;175;p1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1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a decentralized application?</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19"/>
          <p:cNvSpPr txBox="1"/>
          <p:nvPr/>
        </p:nvSpPr>
        <p:spPr>
          <a:xfrm>
            <a:off x="4544550" y="1542450"/>
            <a:ext cx="4437900" cy="5147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latin typeface="Open Sans"/>
                <a:ea typeface="Open Sans"/>
                <a:cs typeface="Open Sans"/>
                <a:sym typeface="Open Sans"/>
              </a:rPr>
              <a:t>A blockchain is a digital ledger where transactions are recorded. </a:t>
            </a:r>
            <a:endParaRPr sz="2200">
              <a:latin typeface="Open Sans"/>
              <a:ea typeface="Open Sans"/>
              <a:cs typeface="Open Sans"/>
              <a:sym typeface="Open Sans"/>
            </a:endParaRPr>
          </a:p>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368300" lvl="0" marL="457200" rtl="0" algn="l">
              <a:lnSpc>
                <a:spcPct val="115000"/>
              </a:lnSpc>
              <a:spcBef>
                <a:spcPts val="0"/>
              </a:spcBef>
              <a:spcAft>
                <a:spcPts val="0"/>
              </a:spcAft>
              <a:buSzPts val="2200"/>
              <a:buFont typeface="Open Sans"/>
              <a:buChar char="●"/>
            </a:pPr>
            <a:r>
              <a:rPr lang="en" sz="2200">
                <a:latin typeface="Open Sans"/>
                <a:ea typeface="Open Sans"/>
                <a:cs typeface="Open Sans"/>
                <a:sym typeface="Open Sans"/>
              </a:rPr>
              <a:t>Transactions are recorded chronologically.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Many blockchains are public. </a:t>
            </a:r>
            <a:endParaRPr sz="2200">
              <a:latin typeface="Open Sans"/>
              <a:ea typeface="Open Sans"/>
              <a:cs typeface="Open Sans"/>
              <a:sym typeface="Open Sans"/>
            </a:endParaRPr>
          </a:p>
          <a:p>
            <a:pPr indent="-368300" lvl="0" marL="457200" rtl="0" algn="l">
              <a:lnSpc>
                <a:spcPct val="115000"/>
              </a:lnSpc>
              <a:spcBef>
                <a:spcPts val="1000"/>
              </a:spcBef>
              <a:spcAft>
                <a:spcPts val="1000"/>
              </a:spcAft>
              <a:buSzPts val="2200"/>
              <a:buFont typeface="Open Sans"/>
              <a:buChar char="●"/>
            </a:pPr>
            <a:r>
              <a:rPr lang="en" sz="2200">
                <a:latin typeface="Open Sans"/>
                <a:ea typeface="Open Sans"/>
                <a:cs typeface="Open Sans"/>
                <a:sym typeface="Open Sans"/>
              </a:rPr>
              <a:t>Transactions are verified by many nodes in the P2P network - this is why digital currencies and other transactions recorded via blockchain are so secure.</a:t>
            </a:r>
            <a:endParaRPr sz="2200">
              <a:latin typeface="Open Sans"/>
              <a:ea typeface="Open Sans"/>
              <a:cs typeface="Open Sans"/>
              <a:sym typeface="Open Sans"/>
            </a:endParaRPr>
          </a:p>
        </p:txBody>
      </p:sp>
      <p:pic>
        <p:nvPicPr>
          <p:cNvPr id="182" name="Google Shape;182;p19"/>
          <p:cNvPicPr preferRelativeResize="0"/>
          <p:nvPr/>
        </p:nvPicPr>
        <p:blipFill>
          <a:blip r:embed="rId3">
            <a:alphaModFix/>
          </a:blip>
          <a:stretch>
            <a:fillRect/>
          </a:stretch>
        </p:blipFill>
        <p:spPr>
          <a:xfrm>
            <a:off x="306450" y="1959776"/>
            <a:ext cx="4154450" cy="4154450"/>
          </a:xfrm>
          <a:prstGeom prst="rect">
            <a:avLst/>
          </a:prstGeom>
          <a:noFill/>
          <a:ln>
            <a:noFill/>
          </a:ln>
        </p:spPr>
      </p:pic>
      <p:sp>
        <p:nvSpPr>
          <p:cNvPr id="183" name="Google Shape;183;p1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19"/>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a blockchain?</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20"/>
          <p:cNvSpPr txBox="1"/>
          <p:nvPr/>
        </p:nvSpPr>
        <p:spPr>
          <a:xfrm>
            <a:off x="49500" y="1188000"/>
            <a:ext cx="90450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There are three primary features of Quorum that extend Ethereum. </a:t>
            </a:r>
            <a:endParaRPr sz="2200">
              <a:latin typeface="Open Sans"/>
              <a:ea typeface="Open Sans"/>
              <a:cs typeface="Open Sans"/>
              <a:sym typeface="Open Sans"/>
            </a:endParaRPr>
          </a:p>
        </p:txBody>
      </p:sp>
      <p:sp>
        <p:nvSpPr>
          <p:cNvPr id="190" name="Google Shape;190;p20"/>
          <p:cNvSpPr txBox="1"/>
          <p:nvPr/>
        </p:nvSpPr>
        <p:spPr>
          <a:xfrm>
            <a:off x="308500" y="2828500"/>
            <a:ext cx="4212000" cy="17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100">
                <a:solidFill>
                  <a:srgbClr val="5EA5E5"/>
                </a:solidFill>
                <a:latin typeface="Open Sans"/>
                <a:ea typeface="Open Sans"/>
                <a:cs typeface="Open Sans"/>
                <a:sym typeface="Open Sans"/>
              </a:rPr>
              <a:t>Private Transactions and Contracts: </a:t>
            </a:r>
            <a:r>
              <a:rPr lang="en" sz="2100">
                <a:latin typeface="Open Sans"/>
                <a:ea typeface="Open Sans"/>
                <a:cs typeface="Open Sans"/>
                <a:sym typeface="Open Sans"/>
              </a:rPr>
              <a:t>Quorum adds a </a:t>
            </a:r>
            <a:r>
              <a:rPr lang="en" sz="2100">
                <a:latin typeface="Consolas"/>
                <a:ea typeface="Consolas"/>
                <a:cs typeface="Consolas"/>
                <a:sym typeface="Consolas"/>
              </a:rPr>
              <a:t>privateFor</a:t>
            </a:r>
            <a:r>
              <a:rPr lang="en" sz="2100">
                <a:latin typeface="Open Sans"/>
                <a:ea typeface="Open Sans"/>
                <a:cs typeface="Open Sans"/>
                <a:sym typeface="Open Sans"/>
              </a:rPr>
              <a:t> parameter to the Ethereum Transaction Model. </a:t>
            </a:r>
            <a:endParaRPr sz="21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2200">
                <a:solidFill>
                  <a:schemeClr val="dk1"/>
                </a:solidFill>
                <a:latin typeface="Open Sans"/>
                <a:ea typeface="Open Sans"/>
                <a:cs typeface="Open Sans"/>
                <a:sym typeface="Open Sans"/>
              </a:rPr>
              <a:t> </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a:solidFill>
                <a:srgbClr val="5EA5E5"/>
              </a:solidFill>
              <a:latin typeface="Consolas"/>
              <a:ea typeface="Consolas"/>
              <a:cs typeface="Consolas"/>
              <a:sym typeface="Consolas"/>
            </a:endParaRPr>
          </a:p>
        </p:txBody>
      </p:sp>
      <p:sp>
        <p:nvSpPr>
          <p:cNvPr id="191" name="Google Shape;191;p20"/>
          <p:cNvSpPr txBox="1"/>
          <p:nvPr/>
        </p:nvSpPr>
        <p:spPr>
          <a:xfrm>
            <a:off x="4710425" y="2828500"/>
            <a:ext cx="4057800" cy="171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2100">
                <a:solidFill>
                  <a:srgbClr val="5EA5E5"/>
                </a:solidFill>
                <a:latin typeface="Open Sans"/>
                <a:ea typeface="Open Sans"/>
                <a:cs typeface="Open Sans"/>
                <a:sym typeface="Open Sans"/>
              </a:rPr>
              <a:t>Network Permissioning: </a:t>
            </a:r>
            <a:r>
              <a:rPr lang="en" sz="2100">
                <a:solidFill>
                  <a:schemeClr val="dk1"/>
                </a:solidFill>
                <a:latin typeface="Open Sans"/>
                <a:ea typeface="Open Sans"/>
                <a:cs typeface="Open Sans"/>
                <a:sym typeface="Open Sans"/>
              </a:rPr>
              <a:t>Quorum adds a feature that controls which nodes can connect to other nodes.</a:t>
            </a:r>
            <a:endParaRPr b="1" sz="2100">
              <a:solidFill>
                <a:srgbClr val="5EA5E5"/>
              </a:solidFill>
              <a:latin typeface="Consolas"/>
              <a:ea typeface="Consolas"/>
              <a:cs typeface="Consolas"/>
              <a:sym typeface="Consolas"/>
            </a:endParaRPr>
          </a:p>
          <a:p>
            <a:pPr indent="0" lvl="0" marL="0" rtl="0" algn="l">
              <a:lnSpc>
                <a:spcPct val="115000"/>
              </a:lnSpc>
              <a:spcBef>
                <a:spcPts val="1000"/>
              </a:spcBef>
              <a:spcAft>
                <a:spcPts val="1000"/>
              </a:spcAft>
              <a:buNone/>
            </a:pPr>
            <a:r>
              <a:t/>
            </a:r>
            <a:endParaRPr b="1" sz="2200">
              <a:solidFill>
                <a:srgbClr val="5EA5E5"/>
              </a:solidFill>
              <a:latin typeface="Open Sans"/>
              <a:ea typeface="Open Sans"/>
              <a:cs typeface="Open Sans"/>
              <a:sym typeface="Open Sans"/>
            </a:endParaRPr>
          </a:p>
        </p:txBody>
      </p:sp>
      <p:sp>
        <p:nvSpPr>
          <p:cNvPr id="192" name="Google Shape;192;p2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 name="Google Shape;193;p20"/>
          <p:cNvSpPr txBox="1"/>
          <p:nvPr/>
        </p:nvSpPr>
        <p:spPr>
          <a:xfrm>
            <a:off x="438150" y="5281400"/>
            <a:ext cx="8267700" cy="1516800"/>
          </a:xfrm>
          <a:prstGeom prst="rect">
            <a:avLst/>
          </a:prstGeom>
          <a:noFill/>
          <a:ln>
            <a:noFill/>
          </a:ln>
        </p:spPr>
        <p:txBody>
          <a:bodyPr anchorCtr="0" anchor="t" bIns="91425" lIns="91425" spcFirstLastPara="1" rIns="91425" wrap="square" tIns="91425">
            <a:noAutofit/>
          </a:bodyPr>
          <a:lstStyle/>
          <a:p>
            <a:pPr indent="0" lvl="0" marL="0" rtl="0" algn="ctr">
              <a:lnSpc>
                <a:spcPct val="125454"/>
              </a:lnSpc>
              <a:spcBef>
                <a:spcPts val="1000"/>
              </a:spcBef>
              <a:spcAft>
                <a:spcPts val="0"/>
              </a:spcAft>
              <a:buNone/>
            </a:pPr>
            <a:r>
              <a:rPr b="1" lang="en" sz="2100">
                <a:solidFill>
                  <a:srgbClr val="5EA5E5"/>
                </a:solidFill>
                <a:latin typeface="Open Sans"/>
                <a:ea typeface="Open Sans"/>
                <a:cs typeface="Open Sans"/>
                <a:sym typeface="Open Sans"/>
              </a:rPr>
              <a:t>Higher Performance due to new Consensus Mechanisms: </a:t>
            </a:r>
            <a:r>
              <a:rPr lang="en" sz="2100">
                <a:solidFill>
                  <a:schemeClr val="dk1"/>
                </a:solidFill>
                <a:latin typeface="Open Sans"/>
                <a:ea typeface="Open Sans"/>
                <a:cs typeface="Open Sans"/>
                <a:sym typeface="Open Sans"/>
              </a:rPr>
              <a:t>Quorum replaces traditional Proof of Work consensus with IBFT and RAFT consensus algorithms which are much faster.</a:t>
            </a:r>
            <a:endParaRPr b="1" sz="2100">
              <a:solidFill>
                <a:srgbClr val="5EA5E5"/>
              </a:solidFill>
              <a:latin typeface="Open Sans"/>
              <a:ea typeface="Open Sans"/>
              <a:cs typeface="Open Sans"/>
              <a:sym typeface="Open Sans"/>
            </a:endParaRPr>
          </a:p>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 </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a:solidFill>
                <a:srgbClr val="5EA5E5"/>
              </a:solidFill>
              <a:latin typeface="Consolas"/>
              <a:ea typeface="Consolas"/>
              <a:cs typeface="Consolas"/>
              <a:sym typeface="Consolas"/>
            </a:endParaRPr>
          </a:p>
        </p:txBody>
      </p:sp>
      <p:pic>
        <p:nvPicPr>
          <p:cNvPr id="194" name="Google Shape;194;p20"/>
          <p:cNvPicPr preferRelativeResize="0"/>
          <p:nvPr/>
        </p:nvPicPr>
        <p:blipFill>
          <a:blip r:embed="rId3">
            <a:alphaModFix/>
          </a:blip>
          <a:stretch>
            <a:fillRect/>
          </a:stretch>
        </p:blipFill>
        <p:spPr>
          <a:xfrm>
            <a:off x="1956913" y="1895775"/>
            <a:ext cx="918774" cy="918774"/>
          </a:xfrm>
          <a:prstGeom prst="rect">
            <a:avLst/>
          </a:prstGeom>
          <a:noFill/>
          <a:ln>
            <a:noFill/>
          </a:ln>
        </p:spPr>
      </p:pic>
      <p:pic>
        <p:nvPicPr>
          <p:cNvPr id="195" name="Google Shape;195;p20"/>
          <p:cNvPicPr preferRelativeResize="0"/>
          <p:nvPr/>
        </p:nvPicPr>
        <p:blipFill>
          <a:blip r:embed="rId4">
            <a:alphaModFix/>
          </a:blip>
          <a:stretch>
            <a:fillRect/>
          </a:stretch>
        </p:blipFill>
        <p:spPr>
          <a:xfrm>
            <a:off x="6421525" y="2210300"/>
            <a:ext cx="680451" cy="680451"/>
          </a:xfrm>
          <a:prstGeom prst="rect">
            <a:avLst/>
          </a:prstGeom>
          <a:noFill/>
          <a:ln>
            <a:noFill/>
          </a:ln>
        </p:spPr>
      </p:pic>
      <p:pic>
        <p:nvPicPr>
          <p:cNvPr id="196" name="Google Shape;196;p20"/>
          <p:cNvPicPr preferRelativeResize="0"/>
          <p:nvPr/>
        </p:nvPicPr>
        <p:blipFill>
          <a:blip r:embed="rId5">
            <a:alphaModFix/>
          </a:blip>
          <a:stretch>
            <a:fillRect/>
          </a:stretch>
        </p:blipFill>
        <p:spPr>
          <a:xfrm>
            <a:off x="6487400" y="1816957"/>
            <a:ext cx="548700" cy="548718"/>
          </a:xfrm>
          <a:prstGeom prst="rect">
            <a:avLst/>
          </a:prstGeom>
          <a:noFill/>
          <a:ln>
            <a:noFill/>
          </a:ln>
        </p:spPr>
      </p:pic>
      <p:pic>
        <p:nvPicPr>
          <p:cNvPr id="197" name="Google Shape;197;p20"/>
          <p:cNvPicPr preferRelativeResize="0"/>
          <p:nvPr/>
        </p:nvPicPr>
        <p:blipFill>
          <a:blip r:embed="rId6">
            <a:alphaModFix/>
          </a:blip>
          <a:stretch>
            <a:fillRect/>
          </a:stretch>
        </p:blipFill>
        <p:spPr>
          <a:xfrm>
            <a:off x="4159800" y="4555450"/>
            <a:ext cx="824400" cy="824400"/>
          </a:xfrm>
          <a:prstGeom prst="rect">
            <a:avLst/>
          </a:prstGeom>
          <a:noFill/>
          <a:ln>
            <a:noFill/>
          </a:ln>
        </p:spPr>
      </p:pic>
      <p:sp>
        <p:nvSpPr>
          <p:cNvPr id="198" name="Google Shape;198;p2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Quorum build on top of Ethereum</a:t>
            </a:r>
            <a:endParaRPr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21"/>
          <p:cNvSpPr txBox="1"/>
          <p:nvPr/>
        </p:nvSpPr>
        <p:spPr>
          <a:xfrm>
            <a:off x="359250" y="1615100"/>
            <a:ext cx="4957200" cy="4453800"/>
          </a:xfrm>
          <a:prstGeom prst="rect">
            <a:avLst/>
          </a:prstGeom>
          <a:noFill/>
          <a:ln>
            <a:noFill/>
          </a:ln>
        </p:spPr>
        <p:txBody>
          <a:bodyPr anchorCtr="0" anchor="t" bIns="91425" lIns="91425" spcFirstLastPara="1" rIns="91425" wrap="square" tIns="91425">
            <a:noAutofit/>
          </a:bodyPr>
          <a:lstStyle/>
          <a:p>
            <a:pPr indent="-368300" lvl="0" marL="457200" rtl="0" algn="l">
              <a:lnSpc>
                <a:spcPct val="125454"/>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A Sender submits a transaction to their node. The transaction’s </a:t>
            </a:r>
            <a:r>
              <a:rPr b="1" lang="en" sz="2200">
                <a:solidFill>
                  <a:schemeClr val="dk1"/>
                </a:solidFill>
                <a:latin typeface="Open Sans"/>
                <a:ea typeface="Open Sans"/>
                <a:cs typeface="Open Sans"/>
                <a:sym typeface="Open Sans"/>
              </a:rPr>
              <a:t>payload</a:t>
            </a:r>
            <a:r>
              <a:rPr lang="en" sz="2200">
                <a:solidFill>
                  <a:schemeClr val="dk1"/>
                </a:solidFill>
                <a:latin typeface="Open Sans"/>
                <a:ea typeface="Open Sans"/>
                <a:cs typeface="Open Sans"/>
                <a:sym typeface="Open Sans"/>
              </a:rPr>
              <a:t> should specify which parties it is </a:t>
            </a:r>
            <a:r>
              <a:rPr lang="en" sz="2200">
                <a:solidFill>
                  <a:schemeClr val="dk1"/>
                </a:solidFill>
                <a:latin typeface="Consolas"/>
                <a:ea typeface="Consolas"/>
                <a:cs typeface="Consolas"/>
                <a:sym typeface="Consolas"/>
              </a:rPr>
              <a:t>privateFor</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25454"/>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The Sender’s node passes the transaction to their </a:t>
            </a:r>
            <a:r>
              <a:rPr b="1" lang="en" sz="2200">
                <a:solidFill>
                  <a:schemeClr val="dk1"/>
                </a:solidFill>
                <a:latin typeface="Open Sans"/>
                <a:ea typeface="Open Sans"/>
                <a:cs typeface="Open Sans"/>
                <a:sym typeface="Open Sans"/>
              </a:rPr>
              <a:t>Transaction Manager. </a:t>
            </a:r>
            <a:endParaRPr b="1" sz="2200">
              <a:solidFill>
                <a:schemeClr val="dk1"/>
              </a:solidFill>
              <a:latin typeface="Open Sans"/>
              <a:ea typeface="Open Sans"/>
              <a:cs typeface="Open Sans"/>
              <a:sym typeface="Open Sans"/>
            </a:endParaRPr>
          </a:p>
          <a:p>
            <a:pPr indent="-368300" lvl="0" marL="457200" rtl="0" algn="l">
              <a:lnSpc>
                <a:spcPct val="125454"/>
              </a:lnSpc>
              <a:spcBef>
                <a:spcPts val="1000"/>
              </a:spcBef>
              <a:spcAft>
                <a:spcPts val="0"/>
              </a:spcAft>
              <a:buSzPts val="2200"/>
              <a:buFont typeface="Open Sans"/>
              <a:buAutoNum type="arabicPeriod"/>
            </a:pPr>
            <a:r>
              <a:rPr lang="en" sz="2200">
                <a:solidFill>
                  <a:schemeClr val="dk1"/>
                </a:solidFill>
                <a:latin typeface="Open Sans"/>
                <a:ea typeface="Open Sans"/>
                <a:cs typeface="Open Sans"/>
                <a:sym typeface="Open Sans"/>
              </a:rPr>
              <a:t>The Transaction Manager makes a call to its </a:t>
            </a:r>
            <a:r>
              <a:rPr b="1" lang="en" sz="2200">
                <a:solidFill>
                  <a:schemeClr val="dk1"/>
                </a:solidFill>
                <a:latin typeface="Open Sans"/>
                <a:ea typeface="Open Sans"/>
                <a:cs typeface="Open Sans"/>
                <a:sym typeface="Open Sans"/>
              </a:rPr>
              <a:t>Enclave</a:t>
            </a:r>
            <a:r>
              <a:rPr lang="en" sz="2200">
                <a:solidFill>
                  <a:schemeClr val="dk1"/>
                </a:solidFill>
                <a:latin typeface="Open Sans"/>
                <a:ea typeface="Open Sans"/>
                <a:cs typeface="Open Sans"/>
                <a:sym typeface="Open Sans"/>
              </a:rPr>
              <a:t> to validate the Sender of the transaction. </a:t>
            </a:r>
            <a:endParaRPr sz="22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sp>
        <p:nvSpPr>
          <p:cNvPr id="204" name="Google Shape;204;p2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05" name="Google Shape;205;p21"/>
          <p:cNvGrpSpPr/>
          <p:nvPr/>
        </p:nvGrpSpPr>
        <p:grpSpPr>
          <a:xfrm>
            <a:off x="5679924" y="1744122"/>
            <a:ext cx="3125430" cy="1664982"/>
            <a:chOff x="174710" y="3371420"/>
            <a:chExt cx="4195208" cy="1859485"/>
          </a:xfrm>
        </p:grpSpPr>
        <p:grpSp>
          <p:nvGrpSpPr>
            <p:cNvPr id="206" name="Google Shape;206;p21"/>
            <p:cNvGrpSpPr/>
            <p:nvPr/>
          </p:nvGrpSpPr>
          <p:grpSpPr>
            <a:xfrm>
              <a:off x="174710" y="3824497"/>
              <a:ext cx="4195208" cy="1406407"/>
              <a:chOff x="160487" y="202897"/>
              <a:chExt cx="5525100" cy="1406407"/>
            </a:xfrm>
          </p:grpSpPr>
          <p:sp>
            <p:nvSpPr>
              <p:cNvPr id="207" name="Google Shape;207;p21"/>
              <p:cNvSpPr/>
              <p:nvPr/>
            </p:nvSpPr>
            <p:spPr>
              <a:xfrm>
                <a:off x="160487" y="202897"/>
                <a:ext cx="5525100" cy="1406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08" name="Google Shape;208;p21"/>
              <p:cNvSpPr txBox="1"/>
              <p:nvPr/>
            </p:nvSpPr>
            <p:spPr>
              <a:xfrm>
                <a:off x="240440" y="271604"/>
                <a:ext cx="5367000" cy="13377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0"/>
                  </a:spcAft>
                  <a:buClr>
                    <a:schemeClr val="dk1"/>
                  </a:buClr>
                  <a:buSzPts val="1100"/>
                  <a:buFont typeface="Arial"/>
                  <a:buNone/>
                </a:pPr>
                <a:r>
                  <a:rPr b="1" lang="en" sz="1600" u="sng">
                    <a:solidFill>
                      <a:srgbClr val="FFFFFF"/>
                    </a:solidFill>
                    <a:latin typeface="Open Sans"/>
                    <a:ea typeface="Open Sans"/>
                    <a:cs typeface="Open Sans"/>
                    <a:sym typeface="Open Sans"/>
                  </a:rPr>
                  <a:t>Payload: </a:t>
                </a:r>
                <a:r>
                  <a:rPr lang="en" sz="1600">
                    <a:solidFill>
                      <a:srgbClr val="FFFFFF"/>
                    </a:solidFill>
                    <a:latin typeface="Open Sans"/>
                    <a:ea typeface="Open Sans"/>
                    <a:cs typeface="Open Sans"/>
                    <a:sym typeface="Open Sans"/>
                  </a:rPr>
                  <a:t>The information sent with a request or transaction.</a:t>
                </a:r>
                <a:r>
                  <a:rPr lang="en"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Clr>
                    <a:srgbClr val="000000"/>
                  </a:buClr>
                  <a:buSzPts val="1100"/>
                  <a:buFont typeface="Arial"/>
                  <a:buNone/>
                </a:pPr>
                <a:r>
                  <a:t/>
                </a:r>
                <a:endParaRPr b="1" sz="1800" u="sng">
                  <a:solidFill>
                    <a:srgbClr val="FFFFFF"/>
                  </a:solidFill>
                  <a:latin typeface="Open Sans"/>
                  <a:ea typeface="Open Sans"/>
                  <a:cs typeface="Open Sans"/>
                  <a:sym typeface="Open Sans"/>
                </a:endParaRPr>
              </a:p>
            </p:txBody>
          </p:sp>
        </p:grpSp>
        <p:sp>
          <p:nvSpPr>
            <p:cNvPr id="209" name="Google Shape;209;p21"/>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Terms</a:t>
              </a:r>
              <a:endParaRPr b="1" i="0" sz="1800" u="none" cap="none" strike="noStrike">
                <a:solidFill>
                  <a:srgbClr val="FFD966"/>
                </a:solidFill>
                <a:latin typeface="Open Sans"/>
                <a:ea typeface="Open Sans"/>
                <a:cs typeface="Open Sans"/>
                <a:sym typeface="Open Sans"/>
              </a:endParaRPr>
            </a:p>
          </p:txBody>
        </p:sp>
      </p:grpSp>
      <p:grpSp>
        <p:nvGrpSpPr>
          <p:cNvPr id="210" name="Google Shape;210;p21"/>
          <p:cNvGrpSpPr/>
          <p:nvPr/>
        </p:nvGrpSpPr>
        <p:grpSpPr>
          <a:xfrm>
            <a:off x="5679869" y="3450625"/>
            <a:ext cx="3125549" cy="1360973"/>
            <a:chOff x="160487" y="202897"/>
            <a:chExt cx="5525100" cy="1406400"/>
          </a:xfrm>
        </p:grpSpPr>
        <p:sp>
          <p:nvSpPr>
            <p:cNvPr id="211" name="Google Shape;211;p21"/>
            <p:cNvSpPr/>
            <p:nvPr/>
          </p:nvSpPr>
          <p:spPr>
            <a:xfrm>
              <a:off x="160487" y="202897"/>
              <a:ext cx="5525100" cy="1406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12" name="Google Shape;212;p21"/>
            <p:cNvSpPr txBox="1"/>
            <p:nvPr/>
          </p:nvSpPr>
          <p:spPr>
            <a:xfrm>
              <a:off x="240420" y="271617"/>
              <a:ext cx="5367000" cy="12564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0"/>
                </a:spcAft>
                <a:buClr>
                  <a:schemeClr val="dk1"/>
                </a:buClr>
                <a:buSzPts val="1100"/>
                <a:buFont typeface="Arial"/>
                <a:buNone/>
              </a:pPr>
              <a:r>
                <a:rPr b="1" lang="en" sz="1600" u="sng">
                  <a:solidFill>
                    <a:srgbClr val="FFFFFF"/>
                  </a:solidFill>
                  <a:latin typeface="Open Sans"/>
                  <a:ea typeface="Open Sans"/>
                  <a:cs typeface="Open Sans"/>
                  <a:sym typeface="Open Sans"/>
                </a:rPr>
                <a:t>Transaction Manager:</a:t>
              </a:r>
              <a:r>
                <a:rPr b="1" lang="en" sz="1600">
                  <a:solidFill>
                    <a:srgbClr val="FFFFFF"/>
                  </a:solidFill>
                  <a:latin typeface="Open Sans"/>
                  <a:ea typeface="Open Sans"/>
                  <a:cs typeface="Open Sans"/>
                  <a:sym typeface="Open Sans"/>
                </a:rPr>
                <a:t> </a:t>
              </a:r>
              <a:r>
                <a:rPr lang="en" sz="1600">
                  <a:solidFill>
                    <a:srgbClr val="FFFFFF"/>
                  </a:solidFill>
                  <a:latin typeface="Open Sans"/>
                  <a:ea typeface="Open Sans"/>
                  <a:cs typeface="Open Sans"/>
                  <a:sym typeface="Open Sans"/>
                </a:rPr>
                <a:t>a node that passes transaction information between parties.</a:t>
              </a:r>
              <a:endParaRPr sz="1600">
                <a:solidFill>
                  <a:srgbClr val="FFFFFF"/>
                </a:solidFill>
                <a:latin typeface="Open Sans"/>
                <a:ea typeface="Open Sans"/>
                <a:cs typeface="Open Sans"/>
                <a:sym typeface="Open Sans"/>
              </a:endParaRPr>
            </a:p>
            <a:p>
              <a:pPr indent="0" lvl="0" marL="0" rtl="0" algn="l">
                <a:lnSpc>
                  <a:spcPct val="115000"/>
                </a:lnSpc>
                <a:spcBef>
                  <a:spcPts val="1000"/>
                </a:spcBef>
                <a:spcAft>
                  <a:spcPts val="1000"/>
                </a:spcAft>
                <a:buClr>
                  <a:srgbClr val="000000"/>
                </a:buClr>
                <a:buSzPts val="1100"/>
                <a:buFont typeface="Arial"/>
                <a:buNone/>
              </a:pPr>
              <a:r>
                <a:t/>
              </a:r>
              <a:endParaRPr b="1" sz="1800" u="sng">
                <a:solidFill>
                  <a:srgbClr val="FFFFFF"/>
                </a:solidFill>
                <a:latin typeface="Open Sans"/>
                <a:ea typeface="Open Sans"/>
                <a:cs typeface="Open Sans"/>
                <a:sym typeface="Open Sans"/>
              </a:endParaRPr>
            </a:p>
          </p:txBody>
        </p:sp>
      </p:grpSp>
      <p:grpSp>
        <p:nvGrpSpPr>
          <p:cNvPr id="213" name="Google Shape;213;p21"/>
          <p:cNvGrpSpPr/>
          <p:nvPr/>
        </p:nvGrpSpPr>
        <p:grpSpPr>
          <a:xfrm>
            <a:off x="5679869" y="4853129"/>
            <a:ext cx="3125549" cy="1215839"/>
            <a:chOff x="160487" y="202897"/>
            <a:chExt cx="5525100" cy="1406407"/>
          </a:xfrm>
        </p:grpSpPr>
        <p:sp>
          <p:nvSpPr>
            <p:cNvPr id="214" name="Google Shape;214;p21"/>
            <p:cNvSpPr/>
            <p:nvPr/>
          </p:nvSpPr>
          <p:spPr>
            <a:xfrm>
              <a:off x="160487" y="202897"/>
              <a:ext cx="5525100" cy="14064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15" name="Google Shape;215;p21"/>
            <p:cNvSpPr txBox="1"/>
            <p:nvPr/>
          </p:nvSpPr>
          <p:spPr>
            <a:xfrm>
              <a:off x="240440" y="271604"/>
              <a:ext cx="5367000" cy="13377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0"/>
                </a:spcAft>
                <a:buClr>
                  <a:schemeClr val="dk1"/>
                </a:buClr>
                <a:buSzPts val="1100"/>
                <a:buFont typeface="Arial"/>
                <a:buNone/>
              </a:pPr>
              <a:r>
                <a:rPr b="1" lang="en" sz="1600" u="sng">
                  <a:solidFill>
                    <a:srgbClr val="FFFFFF"/>
                  </a:solidFill>
                  <a:latin typeface="Open Sans"/>
                  <a:ea typeface="Open Sans"/>
                  <a:cs typeface="Open Sans"/>
                  <a:sym typeface="Open Sans"/>
                </a:rPr>
                <a:t>Enclave:</a:t>
              </a:r>
              <a:r>
                <a:rPr b="1" lang="en" sz="1600">
                  <a:solidFill>
                    <a:srgbClr val="FFFFFF"/>
                  </a:solidFill>
                  <a:latin typeface="Open Sans"/>
                  <a:ea typeface="Open Sans"/>
                  <a:cs typeface="Open Sans"/>
                  <a:sym typeface="Open Sans"/>
                </a:rPr>
                <a:t> </a:t>
              </a:r>
              <a:r>
                <a:rPr lang="en" sz="1600">
                  <a:solidFill>
                    <a:srgbClr val="FFFFFF"/>
                  </a:solidFill>
                  <a:latin typeface="Open Sans"/>
                  <a:ea typeface="Open Sans"/>
                  <a:cs typeface="Open Sans"/>
                  <a:sym typeface="Open Sans"/>
                </a:rPr>
                <a:t>a node that verifies the authenticity of a transaction. </a:t>
              </a:r>
              <a:endParaRPr sz="1600">
                <a:solidFill>
                  <a:srgbClr val="FFFFFF"/>
                </a:solidFill>
                <a:latin typeface="Open Sans"/>
                <a:ea typeface="Open Sans"/>
                <a:cs typeface="Open Sans"/>
                <a:sym typeface="Open Sans"/>
              </a:endParaRPr>
            </a:p>
            <a:p>
              <a:pPr indent="0" lvl="0" marL="0" rtl="0" algn="l">
                <a:lnSpc>
                  <a:spcPct val="115000"/>
                </a:lnSpc>
                <a:spcBef>
                  <a:spcPts val="1000"/>
                </a:spcBef>
                <a:spcAft>
                  <a:spcPts val="1000"/>
                </a:spcAft>
                <a:buClr>
                  <a:srgbClr val="000000"/>
                </a:buClr>
                <a:buSzPts val="1100"/>
                <a:buFont typeface="Arial"/>
                <a:buNone/>
              </a:pPr>
              <a:r>
                <a:t/>
              </a:r>
              <a:endParaRPr b="1" sz="1600" u="sng">
                <a:solidFill>
                  <a:srgbClr val="FFFFFF"/>
                </a:solidFill>
                <a:latin typeface="Open Sans"/>
                <a:ea typeface="Open Sans"/>
                <a:cs typeface="Open Sans"/>
                <a:sym typeface="Open Sans"/>
              </a:endParaRPr>
            </a:p>
          </p:txBody>
        </p:sp>
      </p:grpSp>
      <p:sp>
        <p:nvSpPr>
          <p:cNvPr id="216" name="Google Shape;216;p21"/>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Transaction Life Cycle Part I</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2"/>
          <p:cNvSpPr txBox="1"/>
          <p:nvPr/>
        </p:nvSpPr>
        <p:spPr>
          <a:xfrm>
            <a:off x="310350" y="1559725"/>
            <a:ext cx="8523300" cy="4886400"/>
          </a:xfrm>
          <a:prstGeom prst="rect">
            <a:avLst/>
          </a:prstGeom>
          <a:noFill/>
          <a:ln>
            <a:noFill/>
          </a:ln>
        </p:spPr>
        <p:txBody>
          <a:bodyPr anchorCtr="0" anchor="t" bIns="91425" lIns="91425" spcFirstLastPara="1" rIns="91425" wrap="square" tIns="91425">
            <a:noAutofit/>
          </a:bodyPr>
          <a:lstStyle/>
          <a:p>
            <a:pPr indent="-368300" lvl="0" marL="457200" rtl="0" algn="l">
              <a:lnSpc>
                <a:spcPct val="125454"/>
              </a:lnSpc>
              <a:spcBef>
                <a:spcPts val="0"/>
              </a:spcBef>
              <a:spcAft>
                <a:spcPts val="0"/>
              </a:spcAft>
              <a:buSzPts val="2200"/>
              <a:buFont typeface="Open Sans"/>
              <a:buAutoNum type="arabicPeriod" startAt="4"/>
            </a:pPr>
            <a:r>
              <a:rPr lang="en" sz="2200">
                <a:solidFill>
                  <a:schemeClr val="dk1"/>
                </a:solidFill>
                <a:latin typeface="Open Sans"/>
                <a:ea typeface="Open Sans"/>
                <a:cs typeface="Open Sans"/>
                <a:sym typeface="Open Sans"/>
              </a:rPr>
              <a:t>The Enclave validates and encrypts the transaction’s</a:t>
            </a:r>
            <a:r>
              <a:rPr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payload.</a:t>
            </a:r>
            <a:endParaRPr sz="2200">
              <a:solidFill>
                <a:schemeClr val="dk1"/>
              </a:solidFill>
              <a:latin typeface="Open Sans"/>
              <a:ea typeface="Open Sans"/>
              <a:cs typeface="Open Sans"/>
              <a:sym typeface="Open Sans"/>
            </a:endParaRPr>
          </a:p>
          <a:p>
            <a:pPr indent="-368300" lvl="0" marL="457200" rtl="0" algn="l">
              <a:lnSpc>
                <a:spcPct val="125454"/>
              </a:lnSpc>
              <a:spcBef>
                <a:spcPts val="1000"/>
              </a:spcBef>
              <a:spcAft>
                <a:spcPts val="0"/>
              </a:spcAft>
              <a:buSzPts val="2200"/>
              <a:buFont typeface="Open Sans"/>
              <a:buAutoNum type="arabicPeriod" startAt="4"/>
            </a:pPr>
            <a:r>
              <a:rPr lang="en" sz="2200">
                <a:solidFill>
                  <a:schemeClr val="dk1"/>
                </a:solidFill>
                <a:latin typeface="Open Sans"/>
                <a:ea typeface="Open Sans"/>
                <a:cs typeface="Open Sans"/>
                <a:sym typeface="Open Sans"/>
              </a:rPr>
              <a:t>The Enclave performs the Transaction Conversion, a series of steps that returns necessary information to the Sender’s Transaction Manager. </a:t>
            </a:r>
            <a:endParaRPr sz="2200">
              <a:solidFill>
                <a:schemeClr val="dk1"/>
              </a:solidFill>
              <a:latin typeface="Open Sans"/>
              <a:ea typeface="Open Sans"/>
              <a:cs typeface="Open Sans"/>
              <a:sym typeface="Open Sans"/>
            </a:endParaRPr>
          </a:p>
          <a:p>
            <a:pPr indent="-368300" lvl="0" marL="457200" rtl="0" algn="l">
              <a:lnSpc>
                <a:spcPct val="125454"/>
              </a:lnSpc>
              <a:spcBef>
                <a:spcPts val="1000"/>
              </a:spcBef>
              <a:spcAft>
                <a:spcPts val="0"/>
              </a:spcAft>
              <a:buSzPts val="2200"/>
              <a:buFont typeface="Open Sans"/>
              <a:buAutoNum type="arabicPeriod" startAt="4"/>
            </a:pPr>
            <a:r>
              <a:rPr lang="en" sz="2200">
                <a:solidFill>
                  <a:schemeClr val="dk1"/>
                </a:solidFill>
                <a:latin typeface="Open Sans"/>
                <a:ea typeface="Open Sans"/>
                <a:cs typeface="Open Sans"/>
                <a:sym typeface="Open Sans"/>
              </a:rPr>
              <a:t>The Sender’s Transaction Manager passes all of this information to the Receiver’s node via HTTPS. </a:t>
            </a:r>
            <a:endParaRPr sz="2200">
              <a:solidFill>
                <a:schemeClr val="dk1"/>
              </a:solidFill>
              <a:latin typeface="Open Sans"/>
              <a:ea typeface="Open Sans"/>
              <a:cs typeface="Open Sans"/>
              <a:sym typeface="Open Sans"/>
            </a:endParaRPr>
          </a:p>
          <a:p>
            <a:pPr indent="-368300" lvl="0" marL="457200" rtl="0" algn="l">
              <a:lnSpc>
                <a:spcPct val="125454"/>
              </a:lnSpc>
              <a:spcBef>
                <a:spcPts val="1000"/>
              </a:spcBef>
              <a:spcAft>
                <a:spcPts val="0"/>
              </a:spcAft>
              <a:buSzPts val="2200"/>
              <a:buFont typeface="Open Sans"/>
              <a:buAutoNum type="arabicPeriod" startAt="4"/>
            </a:pPr>
            <a:r>
              <a:rPr lang="en" sz="2200">
                <a:solidFill>
                  <a:schemeClr val="dk1"/>
                </a:solidFill>
                <a:latin typeface="Open Sans"/>
                <a:ea typeface="Open Sans"/>
                <a:cs typeface="Open Sans"/>
                <a:sym typeface="Open Sans"/>
              </a:rPr>
              <a:t>The Receiver responds with an </a:t>
            </a:r>
            <a:r>
              <a:rPr lang="en" sz="2200">
                <a:solidFill>
                  <a:schemeClr val="dk1"/>
                </a:solidFill>
                <a:latin typeface="Consolas"/>
                <a:ea typeface="Consolas"/>
                <a:cs typeface="Consolas"/>
                <a:sym typeface="Consolas"/>
              </a:rPr>
              <a:t>Ack </a:t>
            </a:r>
            <a:r>
              <a:rPr lang="en" sz="2200">
                <a:solidFill>
                  <a:schemeClr val="dk1"/>
                </a:solidFill>
                <a:latin typeface="Open Sans"/>
                <a:ea typeface="Open Sans"/>
                <a:cs typeface="Open Sans"/>
                <a:sym typeface="Open Sans"/>
              </a:rPr>
              <a:t>or </a:t>
            </a:r>
            <a:r>
              <a:rPr lang="en" sz="2200">
                <a:solidFill>
                  <a:schemeClr val="dk1"/>
                </a:solidFill>
                <a:latin typeface="Consolas"/>
                <a:ea typeface="Consolas"/>
                <a:cs typeface="Consolas"/>
                <a:sym typeface="Consolas"/>
              </a:rPr>
              <a:t>Nack </a:t>
            </a:r>
            <a:r>
              <a:rPr lang="en" sz="2200">
                <a:solidFill>
                  <a:schemeClr val="dk1"/>
                </a:solidFill>
                <a:latin typeface="Open Sans"/>
                <a:ea typeface="Open Sans"/>
                <a:cs typeface="Open Sans"/>
                <a:sym typeface="Open Sans"/>
              </a:rPr>
              <a:t>response. If the response is </a:t>
            </a:r>
            <a:r>
              <a:rPr lang="en" sz="2200">
                <a:solidFill>
                  <a:schemeClr val="dk1"/>
                </a:solidFill>
                <a:latin typeface="Consolas"/>
                <a:ea typeface="Consolas"/>
                <a:cs typeface="Consolas"/>
                <a:sym typeface="Consolas"/>
              </a:rPr>
              <a:t>Ack </a:t>
            </a:r>
            <a:r>
              <a:rPr lang="en" sz="2200">
                <a:solidFill>
                  <a:schemeClr val="dk1"/>
                </a:solidFill>
                <a:latin typeface="Open Sans"/>
                <a:ea typeface="Open Sans"/>
                <a:cs typeface="Open Sans"/>
                <a:sym typeface="Open Sans"/>
              </a:rPr>
              <a:t>(affirmative), the transaction is propagated to the network. </a:t>
            </a:r>
            <a:endParaRPr sz="22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sp>
        <p:nvSpPr>
          <p:cNvPr id="222" name="Google Shape;222;p2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23" name="Google Shape;223;p2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Transaction Life Cycle Part II</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3"/>
          <p:cNvSpPr txBox="1"/>
          <p:nvPr/>
        </p:nvSpPr>
        <p:spPr>
          <a:xfrm>
            <a:off x="288300" y="1538900"/>
            <a:ext cx="8567400" cy="4069800"/>
          </a:xfrm>
          <a:prstGeom prst="rect">
            <a:avLst/>
          </a:prstGeom>
          <a:noFill/>
          <a:ln>
            <a:noFill/>
          </a:ln>
        </p:spPr>
        <p:txBody>
          <a:bodyPr anchorCtr="0" anchor="t" bIns="91425" lIns="91425" spcFirstLastPara="1" rIns="91425" wrap="square" tIns="91425">
            <a:noAutofit/>
          </a:bodyPr>
          <a:lstStyle/>
          <a:p>
            <a:pPr indent="-361950" lvl="0" marL="457200" rtl="0" algn="l">
              <a:lnSpc>
                <a:spcPct val="125454"/>
              </a:lnSpc>
              <a:spcBef>
                <a:spcPts val="0"/>
              </a:spcBef>
              <a:spcAft>
                <a:spcPts val="0"/>
              </a:spcAft>
              <a:buSzPts val="2100"/>
              <a:buFont typeface="Open Sans"/>
              <a:buAutoNum type="arabicPeriod" startAt="8"/>
            </a:pPr>
            <a:r>
              <a:rPr lang="en" sz="2100">
                <a:solidFill>
                  <a:schemeClr val="dk1"/>
                </a:solidFill>
                <a:latin typeface="Open Sans"/>
                <a:ea typeface="Open Sans"/>
                <a:cs typeface="Open Sans"/>
                <a:sym typeface="Open Sans"/>
              </a:rPr>
              <a:t>A block that contains the information from previous steps is created and distributed to all nodes. </a:t>
            </a:r>
            <a:endParaRPr sz="2100">
              <a:solidFill>
                <a:schemeClr val="dk1"/>
              </a:solidFill>
              <a:latin typeface="Open Sans"/>
              <a:ea typeface="Open Sans"/>
              <a:cs typeface="Open Sans"/>
              <a:sym typeface="Open Sans"/>
            </a:endParaRPr>
          </a:p>
          <a:p>
            <a:pPr indent="-361950" lvl="0" marL="457200" rtl="0" algn="l">
              <a:lnSpc>
                <a:spcPct val="125454"/>
              </a:lnSpc>
              <a:spcBef>
                <a:spcPts val="1000"/>
              </a:spcBef>
              <a:spcAft>
                <a:spcPts val="0"/>
              </a:spcAft>
              <a:buSzPts val="2100"/>
              <a:buFont typeface="Open Sans"/>
              <a:buAutoNum type="arabicPeriod" startAt="8"/>
            </a:pPr>
            <a:r>
              <a:rPr lang="en" sz="2100">
                <a:solidFill>
                  <a:schemeClr val="dk1"/>
                </a:solidFill>
                <a:latin typeface="Open Sans"/>
                <a:ea typeface="Open Sans"/>
                <a:cs typeface="Open Sans"/>
                <a:sym typeface="Open Sans"/>
              </a:rPr>
              <a:t>All nodes on the network all attempt to process the Transaction. However, only nodes specified in the </a:t>
            </a:r>
            <a:r>
              <a:rPr lang="en" sz="2100">
                <a:solidFill>
                  <a:schemeClr val="dk1"/>
                </a:solidFill>
                <a:latin typeface="Consolas"/>
                <a:ea typeface="Consolas"/>
                <a:cs typeface="Consolas"/>
                <a:sym typeface="Consolas"/>
              </a:rPr>
              <a:t>privateFor </a:t>
            </a:r>
            <a:r>
              <a:rPr lang="en" sz="2100">
                <a:solidFill>
                  <a:schemeClr val="dk1"/>
                </a:solidFill>
                <a:latin typeface="Open Sans"/>
                <a:ea typeface="Open Sans"/>
                <a:cs typeface="Open Sans"/>
                <a:sym typeface="Open Sans"/>
              </a:rPr>
              <a:t>parameter are authorized to process it. These nodes make a call to their Enclaves and pass the information to it. </a:t>
            </a:r>
            <a:endParaRPr sz="2100">
              <a:solidFill>
                <a:schemeClr val="dk1"/>
              </a:solidFill>
              <a:latin typeface="Open Sans"/>
              <a:ea typeface="Open Sans"/>
              <a:cs typeface="Open Sans"/>
              <a:sym typeface="Open Sans"/>
            </a:endParaRPr>
          </a:p>
          <a:p>
            <a:pPr indent="-361950" lvl="0" marL="457200" rtl="0" algn="l">
              <a:lnSpc>
                <a:spcPct val="125454"/>
              </a:lnSpc>
              <a:spcBef>
                <a:spcPts val="1000"/>
              </a:spcBef>
              <a:spcAft>
                <a:spcPts val="1000"/>
              </a:spcAft>
              <a:buSzPts val="2100"/>
              <a:buFont typeface="Open Sans"/>
              <a:buAutoNum type="arabicPeriod" startAt="8"/>
            </a:pPr>
            <a:r>
              <a:rPr lang="en" sz="2100">
                <a:solidFill>
                  <a:schemeClr val="dk1"/>
                </a:solidFill>
                <a:latin typeface="Open Sans"/>
                <a:ea typeface="Open Sans"/>
                <a:cs typeface="Open Sans"/>
                <a:sym typeface="Open Sans"/>
              </a:rPr>
              <a:t>Each node’s Enclave validates the </a:t>
            </a:r>
            <a:r>
              <a:rPr b="1" lang="en" sz="2100">
                <a:solidFill>
                  <a:schemeClr val="dk1"/>
                </a:solidFill>
                <a:latin typeface="Open Sans"/>
                <a:ea typeface="Open Sans"/>
                <a:cs typeface="Open Sans"/>
                <a:sym typeface="Open Sans"/>
              </a:rPr>
              <a:t>signature</a:t>
            </a:r>
            <a:r>
              <a:rPr lang="en" sz="2100">
                <a:solidFill>
                  <a:schemeClr val="dk1"/>
                </a:solidFill>
                <a:latin typeface="Open Sans"/>
                <a:ea typeface="Open Sans"/>
                <a:cs typeface="Open Sans"/>
                <a:sym typeface="Open Sans"/>
              </a:rPr>
              <a:t> and decrypts the transaction’s payload and returns it to the transaction manager.</a:t>
            </a:r>
            <a:endParaRPr sz="2100">
              <a:latin typeface="Open Sans"/>
              <a:ea typeface="Open Sans"/>
              <a:cs typeface="Open Sans"/>
              <a:sym typeface="Open Sans"/>
            </a:endParaRPr>
          </a:p>
        </p:txBody>
      </p:sp>
      <p:sp>
        <p:nvSpPr>
          <p:cNvPr id="229" name="Google Shape;229;p2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30" name="Google Shape;230;p23"/>
          <p:cNvGrpSpPr/>
          <p:nvPr/>
        </p:nvGrpSpPr>
        <p:grpSpPr>
          <a:xfrm>
            <a:off x="288264" y="5284350"/>
            <a:ext cx="8567466" cy="1065539"/>
            <a:chOff x="174700" y="3273600"/>
            <a:chExt cx="4195214" cy="1161730"/>
          </a:xfrm>
        </p:grpSpPr>
        <p:grpSp>
          <p:nvGrpSpPr>
            <p:cNvPr id="231" name="Google Shape;231;p23"/>
            <p:cNvGrpSpPr/>
            <p:nvPr/>
          </p:nvGrpSpPr>
          <p:grpSpPr>
            <a:xfrm>
              <a:off x="174706" y="3621588"/>
              <a:ext cx="4195208" cy="813742"/>
              <a:chOff x="160481" y="-12"/>
              <a:chExt cx="5525100" cy="813742"/>
            </a:xfrm>
          </p:grpSpPr>
          <p:sp>
            <p:nvSpPr>
              <p:cNvPr id="232" name="Google Shape;232;p23"/>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33" name="Google Shape;233;p23"/>
              <p:cNvSpPr txBox="1"/>
              <p:nvPr/>
            </p:nvSpPr>
            <p:spPr>
              <a:xfrm>
                <a:off x="240448" y="82030"/>
                <a:ext cx="5367000" cy="7317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1000"/>
                  </a:spcAft>
                  <a:buClr>
                    <a:schemeClr val="dk1"/>
                  </a:buClr>
                  <a:buSzPts val="1100"/>
                  <a:buFont typeface="Arial"/>
                  <a:buNone/>
                </a:pPr>
                <a:r>
                  <a:rPr b="1" lang="en" sz="1800" u="sng">
                    <a:solidFill>
                      <a:srgbClr val="FFFFFF"/>
                    </a:solidFill>
                    <a:latin typeface="Open Sans"/>
                    <a:ea typeface="Open Sans"/>
                    <a:cs typeface="Open Sans"/>
                    <a:sym typeface="Open Sans"/>
                  </a:rPr>
                  <a:t>signature:</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 private key that establishes identity, akin to an account number</a:t>
                </a:r>
                <a:endParaRPr b="1" sz="1800" u="sng">
                  <a:solidFill>
                    <a:srgbClr val="FFFFFF"/>
                  </a:solidFill>
                  <a:latin typeface="Open Sans"/>
                  <a:ea typeface="Open Sans"/>
                  <a:cs typeface="Open Sans"/>
                  <a:sym typeface="Open Sans"/>
                </a:endParaRPr>
              </a:p>
            </p:txBody>
          </p:sp>
        </p:grpSp>
        <p:sp>
          <p:nvSpPr>
            <p:cNvPr id="234" name="Google Shape;234;p23"/>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235" name="Google Shape;235;p2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Transaction Life Cycle Part III</a:t>
            </a:r>
            <a:endParaRPr sz="1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4"/>
          <p:cNvSpPr txBox="1"/>
          <p:nvPr/>
        </p:nvSpPr>
        <p:spPr>
          <a:xfrm>
            <a:off x="288300" y="1538900"/>
            <a:ext cx="8567400" cy="4069800"/>
          </a:xfrm>
          <a:prstGeom prst="rect">
            <a:avLst/>
          </a:prstGeom>
          <a:noFill/>
          <a:ln>
            <a:noFill/>
          </a:ln>
        </p:spPr>
        <p:txBody>
          <a:bodyPr anchorCtr="0" anchor="t" bIns="91425" lIns="91425" spcFirstLastPara="1" rIns="91425" wrap="square" tIns="91425">
            <a:noAutofit/>
          </a:bodyPr>
          <a:lstStyle/>
          <a:p>
            <a:pPr indent="-361950" lvl="0" marL="457200" rtl="0" algn="l">
              <a:lnSpc>
                <a:spcPct val="125454"/>
              </a:lnSpc>
              <a:spcBef>
                <a:spcPts val="0"/>
              </a:spcBef>
              <a:spcAft>
                <a:spcPts val="0"/>
              </a:spcAft>
              <a:buSzPts val="2100"/>
              <a:buFont typeface="Open Sans"/>
              <a:buAutoNum type="arabicPeriod" startAt="11"/>
            </a:pPr>
            <a:r>
              <a:rPr lang="en" sz="2200">
                <a:solidFill>
                  <a:schemeClr val="dk1"/>
                </a:solidFill>
                <a:latin typeface="Open Sans"/>
                <a:ea typeface="Open Sans"/>
                <a:cs typeface="Open Sans"/>
                <a:sym typeface="Open Sans"/>
              </a:rPr>
              <a:t>The Enclave validates and encrypts the transaction’s payload and returns it to the transaction manager. </a:t>
            </a:r>
            <a:endParaRPr sz="2200">
              <a:solidFill>
                <a:schemeClr val="dk1"/>
              </a:solidFill>
              <a:latin typeface="Open Sans"/>
              <a:ea typeface="Open Sans"/>
              <a:cs typeface="Open Sans"/>
              <a:sym typeface="Open Sans"/>
            </a:endParaRPr>
          </a:p>
          <a:p>
            <a:pPr indent="-361950" lvl="0" marL="457200" rtl="0" algn="l">
              <a:lnSpc>
                <a:spcPct val="125454"/>
              </a:lnSpc>
              <a:spcBef>
                <a:spcPts val="1000"/>
              </a:spcBef>
              <a:spcAft>
                <a:spcPts val="0"/>
              </a:spcAft>
              <a:buSzPts val="2100"/>
              <a:buFont typeface="Open Sans"/>
              <a:buAutoNum type="arabicPeriod" startAt="11"/>
            </a:pPr>
            <a:r>
              <a:rPr lang="en" sz="2200">
                <a:solidFill>
                  <a:schemeClr val="dk1"/>
                </a:solidFill>
                <a:latin typeface="Open Sans"/>
                <a:ea typeface="Open Sans"/>
                <a:cs typeface="Open Sans"/>
                <a:sym typeface="Open Sans"/>
              </a:rPr>
              <a:t>The Sender’s and Receiver’s Transaction Managers send the payload to the EVM for contract execution. </a:t>
            </a:r>
            <a:endParaRPr sz="2200">
              <a:solidFill>
                <a:schemeClr val="dk1"/>
              </a:solidFill>
              <a:latin typeface="Open Sans"/>
              <a:ea typeface="Open Sans"/>
              <a:cs typeface="Open Sans"/>
              <a:sym typeface="Open Sans"/>
            </a:endParaRPr>
          </a:p>
          <a:p>
            <a:pPr indent="-361950" lvl="0" marL="457200" rtl="0" algn="l">
              <a:lnSpc>
                <a:spcPct val="125454"/>
              </a:lnSpc>
              <a:spcBef>
                <a:spcPts val="1000"/>
              </a:spcBef>
              <a:spcAft>
                <a:spcPts val="1000"/>
              </a:spcAft>
              <a:buSzPts val="2100"/>
              <a:buFont typeface="Open Sans"/>
              <a:buAutoNum type="arabicPeriod" startAt="11"/>
            </a:pPr>
            <a:r>
              <a:rPr lang="en" sz="2200">
                <a:solidFill>
                  <a:schemeClr val="dk1"/>
                </a:solidFill>
                <a:latin typeface="Open Sans"/>
                <a:ea typeface="Open Sans"/>
                <a:cs typeface="Open Sans"/>
                <a:sym typeface="Open Sans"/>
              </a:rPr>
              <a:t>The Quorum node’s state is updated, and the transaction is complete. </a:t>
            </a:r>
            <a:endParaRPr sz="2100">
              <a:solidFill>
                <a:schemeClr val="dk1"/>
              </a:solidFill>
              <a:latin typeface="Open Sans"/>
              <a:ea typeface="Open Sans"/>
              <a:cs typeface="Open Sans"/>
              <a:sym typeface="Open Sans"/>
            </a:endParaRPr>
          </a:p>
        </p:txBody>
      </p:sp>
      <p:sp>
        <p:nvSpPr>
          <p:cNvPr id="241" name="Google Shape;241;p2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242" name="Google Shape;242;p24"/>
          <p:cNvGrpSpPr/>
          <p:nvPr/>
        </p:nvGrpSpPr>
        <p:grpSpPr>
          <a:xfrm>
            <a:off x="288264" y="5284350"/>
            <a:ext cx="8691466" cy="1065540"/>
            <a:chOff x="174700" y="3273600"/>
            <a:chExt cx="4255933" cy="1161731"/>
          </a:xfrm>
        </p:grpSpPr>
        <p:grpSp>
          <p:nvGrpSpPr>
            <p:cNvPr id="243" name="Google Shape;243;p24"/>
            <p:cNvGrpSpPr/>
            <p:nvPr/>
          </p:nvGrpSpPr>
          <p:grpSpPr>
            <a:xfrm>
              <a:off x="174706" y="3621588"/>
              <a:ext cx="4255927" cy="813743"/>
              <a:chOff x="160481" y="-12"/>
              <a:chExt cx="5605067" cy="813743"/>
            </a:xfrm>
          </p:grpSpPr>
          <p:sp>
            <p:nvSpPr>
              <p:cNvPr id="244" name="Google Shape;244;p24"/>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45" name="Google Shape;245;p24"/>
              <p:cNvSpPr txBox="1"/>
              <p:nvPr/>
            </p:nvSpPr>
            <p:spPr>
              <a:xfrm>
                <a:off x="240448" y="82031"/>
                <a:ext cx="5525100" cy="731700"/>
              </a:xfrm>
              <a:prstGeom prst="rect">
                <a:avLst/>
              </a:prstGeom>
              <a:noFill/>
              <a:ln>
                <a:noFill/>
              </a:ln>
            </p:spPr>
            <p:txBody>
              <a:bodyPr anchorCtr="0" anchor="t" bIns="50800" lIns="50800" spcFirstLastPara="1" rIns="50800" wrap="square" tIns="50800">
                <a:noAutofit/>
              </a:bodyPr>
              <a:lstStyle/>
              <a:p>
                <a:pPr indent="0" lvl="0" marL="0" rtl="0" algn="l">
                  <a:lnSpc>
                    <a:spcPct val="125454"/>
                  </a:lnSpc>
                  <a:spcBef>
                    <a:spcPts val="0"/>
                  </a:spcBef>
                  <a:spcAft>
                    <a:spcPts val="0"/>
                  </a:spcAft>
                  <a:buClr>
                    <a:schemeClr val="dk1"/>
                  </a:buClr>
                  <a:buSzPts val="1100"/>
                  <a:buFont typeface="Arial"/>
                  <a:buNone/>
                </a:pPr>
                <a:r>
                  <a:rPr b="1" lang="en" sz="1800" u="sng">
                    <a:solidFill>
                      <a:srgbClr val="FFFFFF"/>
                    </a:solidFill>
                    <a:latin typeface="Open Sans"/>
                    <a:ea typeface="Open Sans"/>
                    <a:cs typeface="Open Sans"/>
                    <a:sym typeface="Open Sans"/>
                  </a:rPr>
                  <a:t>EVM:</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Ethereum Virtual Machine, the runtime environment for Smart Contracts </a:t>
                </a:r>
                <a:endParaRPr sz="1800">
                  <a:solidFill>
                    <a:srgbClr val="FFFFFF"/>
                  </a:solidFill>
                  <a:latin typeface="Open Sans"/>
                  <a:ea typeface="Open Sans"/>
                  <a:cs typeface="Open Sans"/>
                  <a:sym typeface="Open Sans"/>
                </a:endParaRPr>
              </a:p>
              <a:p>
                <a:pPr indent="0" lvl="0" marL="0" rtl="0" algn="l">
                  <a:lnSpc>
                    <a:spcPct val="125454"/>
                  </a:lnSpc>
                  <a:spcBef>
                    <a:spcPts val="1000"/>
                  </a:spcBef>
                  <a:spcAft>
                    <a:spcPts val="1000"/>
                  </a:spcAft>
                  <a:buClr>
                    <a:schemeClr val="dk1"/>
                  </a:buClr>
                  <a:buSzPts val="1100"/>
                  <a:buFont typeface="Arial"/>
                  <a:buNone/>
                </a:pPr>
                <a:r>
                  <a:t/>
                </a:r>
                <a:endParaRPr b="1" sz="1800" u="sng">
                  <a:solidFill>
                    <a:srgbClr val="FFFFFF"/>
                  </a:solidFill>
                  <a:latin typeface="Open Sans"/>
                  <a:ea typeface="Open Sans"/>
                  <a:cs typeface="Open Sans"/>
                  <a:sym typeface="Open Sans"/>
                </a:endParaRPr>
              </a:p>
            </p:txBody>
          </p:sp>
        </p:grpSp>
        <p:sp>
          <p:nvSpPr>
            <p:cNvPr id="246" name="Google Shape;246;p24"/>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247" name="Google Shape;247;p24"/>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Transaction Life Cycle Part IV</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25"/>
          <p:cNvSpPr txBox="1"/>
          <p:nvPr/>
        </p:nvSpPr>
        <p:spPr>
          <a:xfrm>
            <a:off x="333900" y="2147700"/>
            <a:ext cx="4957200" cy="459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Open Sans"/>
                <a:ea typeface="Open Sans"/>
                <a:cs typeface="Open Sans"/>
                <a:sym typeface="Open Sans"/>
              </a:rPr>
              <a:t>Quorum has many uses! </a:t>
            </a:r>
            <a:endParaRPr sz="2200">
              <a:latin typeface="Open Sans"/>
              <a:ea typeface="Open Sans"/>
              <a:cs typeface="Open Sans"/>
              <a:sym typeface="Open Sans"/>
            </a:endParaRPr>
          </a:p>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368300" lvl="0" marL="457200" rtl="0" algn="l">
              <a:lnSpc>
                <a:spcPct val="115000"/>
              </a:lnSpc>
              <a:spcBef>
                <a:spcPts val="0"/>
              </a:spcBef>
              <a:spcAft>
                <a:spcPts val="0"/>
              </a:spcAft>
              <a:buSzPts val="2200"/>
              <a:buFont typeface="Open Sans"/>
              <a:buChar char="●"/>
            </a:pPr>
            <a:r>
              <a:rPr lang="en" sz="2200">
                <a:latin typeface="Open Sans"/>
                <a:ea typeface="Open Sans"/>
                <a:cs typeface="Open Sans"/>
                <a:sym typeface="Open Sans"/>
              </a:rPr>
              <a:t>Quorum can be used for any service or economic activity.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Currently, these are mainly the exchange of electronic currencies and goods, but the possibilities are endless!</a:t>
            </a:r>
            <a:endParaRPr baseline="30000" sz="22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sp>
        <p:nvSpPr>
          <p:cNvPr id="253" name="Google Shape;253;p2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25"/>
          <p:cNvPicPr preferRelativeResize="0"/>
          <p:nvPr/>
        </p:nvPicPr>
        <p:blipFill>
          <a:blip r:embed="rId3">
            <a:alphaModFix/>
          </a:blip>
          <a:stretch>
            <a:fillRect/>
          </a:stretch>
        </p:blipFill>
        <p:spPr>
          <a:xfrm>
            <a:off x="5592175" y="3478100"/>
            <a:ext cx="2880275" cy="901200"/>
          </a:xfrm>
          <a:prstGeom prst="rect">
            <a:avLst/>
          </a:prstGeom>
          <a:noFill/>
          <a:ln>
            <a:noFill/>
          </a:ln>
        </p:spPr>
      </p:pic>
      <p:sp>
        <p:nvSpPr>
          <p:cNvPr id="255" name="Google Shape;255;p2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can you use Quorum for?</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6"/>
          <p:cNvSpPr txBox="1"/>
          <p:nvPr/>
        </p:nvSpPr>
        <p:spPr>
          <a:xfrm>
            <a:off x="333900" y="1766700"/>
            <a:ext cx="5921400" cy="4599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Char char="●"/>
            </a:pPr>
            <a:r>
              <a:rPr lang="en" sz="2200">
                <a:latin typeface="Open Sans"/>
                <a:ea typeface="Open Sans"/>
                <a:cs typeface="Open Sans"/>
                <a:sym typeface="Open Sans"/>
              </a:rPr>
              <a:t>As it stands, most information on the internet is maintained and distributed by client-server applications.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With decentralized applications, blockchain technology, and advances like Quorum, we can envision a future of the internet in which participants benefit in new ways.</a:t>
            </a:r>
            <a:endParaRPr sz="2200">
              <a:latin typeface="Open Sans"/>
              <a:ea typeface="Open Sans"/>
              <a:cs typeface="Open Sans"/>
              <a:sym typeface="Open Sans"/>
            </a:endParaRPr>
          </a:p>
          <a:p>
            <a:pPr indent="-368300" lvl="0" marL="457200" rtl="0" algn="l">
              <a:lnSpc>
                <a:spcPct val="115000"/>
              </a:lnSpc>
              <a:spcBef>
                <a:spcPts val="1000"/>
              </a:spcBef>
              <a:spcAft>
                <a:spcPts val="1000"/>
              </a:spcAft>
              <a:buSzPts val="2200"/>
              <a:buFont typeface="Open Sans"/>
              <a:buChar char="●"/>
            </a:pPr>
            <a:r>
              <a:rPr lang="en" sz="2200">
                <a:latin typeface="Open Sans"/>
                <a:ea typeface="Open Sans"/>
                <a:cs typeface="Open Sans"/>
                <a:sym typeface="Open Sans"/>
              </a:rPr>
              <a:t>The mission behind decentralized applications is to place the authority with the users instead of a central body. </a:t>
            </a:r>
            <a:endParaRPr sz="2200">
              <a:latin typeface="Open Sans"/>
              <a:ea typeface="Open Sans"/>
              <a:cs typeface="Open Sans"/>
              <a:sym typeface="Open Sans"/>
            </a:endParaRPr>
          </a:p>
        </p:txBody>
      </p:sp>
      <p:pic>
        <p:nvPicPr>
          <p:cNvPr id="261" name="Google Shape;261;p26"/>
          <p:cNvPicPr preferRelativeResize="0"/>
          <p:nvPr/>
        </p:nvPicPr>
        <p:blipFill>
          <a:blip r:embed="rId3">
            <a:alphaModFix/>
          </a:blip>
          <a:stretch>
            <a:fillRect/>
          </a:stretch>
        </p:blipFill>
        <p:spPr>
          <a:xfrm>
            <a:off x="6760200" y="2881550"/>
            <a:ext cx="2064476" cy="2064476"/>
          </a:xfrm>
          <a:prstGeom prst="rect">
            <a:avLst/>
          </a:prstGeom>
          <a:noFill/>
          <a:ln>
            <a:noFill/>
          </a:ln>
        </p:spPr>
      </p:pic>
      <p:sp>
        <p:nvSpPr>
          <p:cNvPr id="262" name="Google Shape;262;p2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3" name="Google Shape;263;p2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Why does this matter?</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27"/>
          <p:cNvSpPr txBox="1"/>
          <p:nvPr/>
        </p:nvSpPr>
        <p:spPr>
          <a:xfrm>
            <a:off x="161550" y="1433275"/>
            <a:ext cx="8820900" cy="1070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We're going to run a local Quorum network and use it to buy and sell gear in our </a:t>
            </a:r>
            <a:r>
              <a:rPr b="1" lang="en" sz="2200">
                <a:latin typeface="Open Sans"/>
                <a:ea typeface="Open Sans"/>
                <a:cs typeface="Open Sans"/>
                <a:sym typeface="Open Sans"/>
              </a:rPr>
              <a:t>TechMarketplace! </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269" name="Google Shape;269;p27"/>
          <p:cNvPicPr preferRelativeResize="0"/>
          <p:nvPr/>
        </p:nvPicPr>
        <p:blipFill>
          <a:blip r:embed="rId3">
            <a:alphaModFix/>
          </a:blip>
          <a:stretch>
            <a:fillRect/>
          </a:stretch>
        </p:blipFill>
        <p:spPr>
          <a:xfrm>
            <a:off x="1848388" y="2723413"/>
            <a:ext cx="5447222" cy="3829787"/>
          </a:xfrm>
          <a:prstGeom prst="rect">
            <a:avLst/>
          </a:prstGeom>
          <a:noFill/>
          <a:ln cap="flat" cmpd="sng" w="19050">
            <a:solidFill>
              <a:schemeClr val="dk2"/>
            </a:solidFill>
            <a:prstDash val="solid"/>
            <a:round/>
            <a:headEnd len="sm" w="sm" type="none"/>
            <a:tailEnd len="sm" w="sm" type="none"/>
          </a:ln>
        </p:spPr>
      </p:pic>
      <p:sp>
        <p:nvSpPr>
          <p:cNvPr id="270" name="Google Shape;270;p2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1" name="Google Shape;271;p2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We’ll Do with Quorum</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28"/>
          <p:cNvPicPr preferRelativeResize="0"/>
          <p:nvPr/>
        </p:nvPicPr>
        <p:blipFill>
          <a:blip r:embed="rId3">
            <a:alphaModFix/>
          </a:blip>
          <a:stretch>
            <a:fillRect/>
          </a:stretch>
        </p:blipFill>
        <p:spPr>
          <a:xfrm>
            <a:off x="1848388" y="2723413"/>
            <a:ext cx="5447222" cy="3829787"/>
          </a:xfrm>
          <a:prstGeom prst="rect">
            <a:avLst/>
          </a:prstGeom>
          <a:noFill/>
          <a:ln cap="flat" cmpd="sng" w="19050">
            <a:solidFill>
              <a:schemeClr val="dk2"/>
            </a:solidFill>
            <a:prstDash val="solid"/>
            <a:round/>
            <a:headEnd len="sm" w="sm" type="none"/>
            <a:tailEnd len="sm" w="sm" type="none"/>
          </a:ln>
        </p:spPr>
      </p:pic>
      <p:sp>
        <p:nvSpPr>
          <p:cNvPr id="277" name="Google Shape;277;p28"/>
          <p:cNvSpPr/>
          <p:nvPr/>
        </p:nvSpPr>
        <p:spPr>
          <a:xfrm>
            <a:off x="472800" y="1610763"/>
            <a:ext cx="8198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http://mlhlocal.host/quorum-demo</a:t>
            </a:r>
            <a:endParaRPr sz="3000">
              <a:solidFill>
                <a:srgbClr val="EAEAEA"/>
              </a:solidFill>
            </a:endParaRPr>
          </a:p>
        </p:txBody>
      </p:sp>
      <p:sp>
        <p:nvSpPr>
          <p:cNvPr id="278" name="Google Shape;278;p2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9" name="Google Shape;279;p2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Live Version of the DApp</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29"/>
          <p:cNvPicPr preferRelativeResize="0"/>
          <p:nvPr/>
        </p:nvPicPr>
        <p:blipFill>
          <a:blip r:embed="rId3">
            <a:alphaModFix/>
          </a:blip>
          <a:stretch>
            <a:fillRect/>
          </a:stretch>
        </p:blipFill>
        <p:spPr>
          <a:xfrm>
            <a:off x="1470725" y="3005058"/>
            <a:ext cx="390525" cy="228600"/>
          </a:xfrm>
          <a:prstGeom prst="rect">
            <a:avLst/>
          </a:prstGeom>
          <a:noFill/>
          <a:ln>
            <a:noFill/>
          </a:ln>
        </p:spPr>
      </p:pic>
      <p:sp>
        <p:nvSpPr>
          <p:cNvPr id="285" name="Google Shape;285;p2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30"/>
          <p:cNvSpPr/>
          <p:nvPr/>
        </p:nvSpPr>
        <p:spPr>
          <a:xfrm>
            <a:off x="457563" y="31487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91" name="Google Shape;291;p30"/>
          <p:cNvSpPr/>
          <p:nvPr/>
        </p:nvSpPr>
        <p:spPr>
          <a:xfrm>
            <a:off x="457563" y="472679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92" name="Google Shape;292;p30"/>
          <p:cNvSpPr txBox="1"/>
          <p:nvPr/>
        </p:nvSpPr>
        <p:spPr>
          <a:xfrm>
            <a:off x="1309225" y="2906100"/>
            <a:ext cx="4223700" cy="1045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Install Atom (or your text editor of choice). </a:t>
            </a:r>
            <a:endParaRPr sz="2400">
              <a:solidFill>
                <a:srgbClr val="353535"/>
              </a:solidFill>
              <a:latin typeface="Open Sans"/>
              <a:ea typeface="Open Sans"/>
              <a:cs typeface="Open Sans"/>
              <a:sym typeface="Open Sans"/>
            </a:endParaRPr>
          </a:p>
        </p:txBody>
      </p:sp>
      <p:sp>
        <p:nvSpPr>
          <p:cNvPr id="293" name="Google Shape;293;p30"/>
          <p:cNvSpPr txBox="1"/>
          <p:nvPr/>
        </p:nvSpPr>
        <p:spPr>
          <a:xfrm>
            <a:off x="1309225" y="4265725"/>
            <a:ext cx="4141800" cy="171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Install the Atom command line tools (or your text editor's tools). Check out </a:t>
            </a:r>
            <a:r>
              <a:rPr b="1" lang="en" sz="2400">
                <a:solidFill>
                  <a:srgbClr val="5EA5E5"/>
                </a:solidFill>
                <a:latin typeface="Open Sans"/>
                <a:ea typeface="Open Sans"/>
                <a:cs typeface="Open Sans"/>
                <a:sym typeface="Open Sans"/>
              </a:rPr>
              <a:t>mlhlocal.host/atom-tools </a:t>
            </a:r>
            <a:r>
              <a:rPr lang="en" sz="2400">
                <a:latin typeface="Open Sans"/>
                <a:ea typeface="Open Sans"/>
                <a:cs typeface="Open Sans"/>
                <a:sym typeface="Open Sans"/>
              </a:rPr>
              <a:t>for help. </a:t>
            </a:r>
            <a:r>
              <a:rPr lang="en" sz="2400">
                <a:solidFill>
                  <a:srgbClr val="5EA5E5"/>
                </a:solidFill>
                <a:latin typeface="Open Sans"/>
                <a:ea typeface="Open Sans"/>
                <a:cs typeface="Open Sans"/>
                <a:sym typeface="Open Sans"/>
              </a:rPr>
              <a:t> </a:t>
            </a:r>
            <a:endParaRPr sz="2400">
              <a:solidFill>
                <a:srgbClr val="5EA5E5"/>
              </a:solidFill>
              <a:latin typeface="Open Sans"/>
              <a:ea typeface="Open Sans"/>
              <a:cs typeface="Open Sans"/>
              <a:sym typeface="Open Sans"/>
            </a:endParaRPr>
          </a:p>
        </p:txBody>
      </p:sp>
      <p:sp>
        <p:nvSpPr>
          <p:cNvPr id="294" name="Google Shape;294;p30"/>
          <p:cNvSpPr txBox="1"/>
          <p:nvPr/>
        </p:nvSpPr>
        <p:spPr>
          <a:xfrm>
            <a:off x="334550" y="1484975"/>
            <a:ext cx="8556300" cy="1183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This workshop assumes you have some things pre-installed on your computer. Take some time to install them now if you don't. </a:t>
            </a:r>
            <a:endParaRPr sz="2200">
              <a:latin typeface="Open Sans"/>
              <a:ea typeface="Open Sans"/>
              <a:cs typeface="Open Sans"/>
              <a:sym typeface="Open Sans"/>
            </a:endParaRPr>
          </a:p>
        </p:txBody>
      </p:sp>
      <p:pic>
        <p:nvPicPr>
          <p:cNvPr id="295" name="Google Shape;295;p30"/>
          <p:cNvPicPr preferRelativeResize="0"/>
          <p:nvPr/>
        </p:nvPicPr>
        <p:blipFill>
          <a:blip r:embed="rId3">
            <a:alphaModFix/>
          </a:blip>
          <a:stretch>
            <a:fillRect/>
          </a:stretch>
        </p:blipFill>
        <p:spPr>
          <a:xfrm>
            <a:off x="5685325" y="2973275"/>
            <a:ext cx="3306274" cy="3306274"/>
          </a:xfrm>
          <a:prstGeom prst="rect">
            <a:avLst/>
          </a:prstGeom>
          <a:noFill/>
          <a:ln>
            <a:noFill/>
          </a:ln>
        </p:spPr>
      </p:pic>
      <p:sp>
        <p:nvSpPr>
          <p:cNvPr id="296" name="Google Shape;296;p30"/>
          <p:cNvSpPr txBox="1"/>
          <p:nvPr>
            <p:ph type="title"/>
          </p:nvPr>
        </p:nvSpPr>
        <p:spPr>
          <a:xfrm>
            <a:off x="900875" y="786384"/>
            <a:ext cx="73401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353535"/>
                </a:solidFill>
                <a:latin typeface="Open Sans"/>
                <a:ea typeface="Open Sans"/>
                <a:cs typeface="Open Sans"/>
                <a:sym typeface="Open Sans"/>
              </a:rPr>
              <a:t>Prerequisites</a:t>
            </a:r>
            <a:endParaRPr b="1" sz="3400">
              <a:solidFill>
                <a:srgbClr val="353535"/>
              </a:solidFill>
              <a:latin typeface="Open Sans"/>
              <a:ea typeface="Open Sans"/>
              <a:cs typeface="Open Sans"/>
              <a:sym typeface="Open Sans"/>
            </a:endParaRPr>
          </a:p>
        </p:txBody>
      </p:sp>
      <p:sp>
        <p:nvSpPr>
          <p:cNvPr id="297" name="Google Shape;297;p3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Google Shape;302;p31"/>
          <p:cNvSpPr/>
          <p:nvPr/>
        </p:nvSpPr>
        <p:spPr>
          <a:xfrm>
            <a:off x="906600" y="34195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03" name="Google Shape;303;p31"/>
          <p:cNvSpPr/>
          <p:nvPr/>
        </p:nvSpPr>
        <p:spPr>
          <a:xfrm>
            <a:off x="906600" y="437379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04" name="Google Shape;304;p31"/>
          <p:cNvSpPr/>
          <p:nvPr/>
        </p:nvSpPr>
        <p:spPr>
          <a:xfrm>
            <a:off x="906600" y="53665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05" name="Google Shape;305;p31"/>
          <p:cNvSpPr txBox="1"/>
          <p:nvPr/>
        </p:nvSpPr>
        <p:spPr>
          <a:xfrm>
            <a:off x="1744650" y="3282800"/>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Install Docker</a:t>
            </a:r>
            <a:endParaRPr sz="2400">
              <a:solidFill>
                <a:srgbClr val="353535"/>
              </a:solidFill>
              <a:latin typeface="Open Sans"/>
              <a:ea typeface="Open Sans"/>
              <a:cs typeface="Open Sans"/>
              <a:sym typeface="Open Sans"/>
            </a:endParaRPr>
          </a:p>
        </p:txBody>
      </p:sp>
      <p:sp>
        <p:nvSpPr>
          <p:cNvPr id="306" name="Google Shape;306;p31"/>
          <p:cNvSpPr txBox="1"/>
          <p:nvPr/>
        </p:nvSpPr>
        <p:spPr>
          <a:xfrm>
            <a:off x="1744650" y="4275540"/>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Install Node</a:t>
            </a:r>
            <a:endParaRPr sz="2400">
              <a:solidFill>
                <a:srgbClr val="353535"/>
              </a:solidFill>
              <a:latin typeface="Open Sans"/>
              <a:ea typeface="Open Sans"/>
              <a:cs typeface="Open Sans"/>
              <a:sym typeface="Open Sans"/>
            </a:endParaRPr>
          </a:p>
        </p:txBody>
      </p:sp>
      <p:sp>
        <p:nvSpPr>
          <p:cNvPr id="307" name="Google Shape;307;p31"/>
          <p:cNvSpPr txBox="1"/>
          <p:nvPr/>
        </p:nvSpPr>
        <p:spPr>
          <a:xfrm>
            <a:off x="1744650" y="5268275"/>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Install Truffle</a:t>
            </a:r>
            <a:endParaRPr sz="2400">
              <a:solidFill>
                <a:srgbClr val="353535"/>
              </a:solidFill>
              <a:latin typeface="Open Sans"/>
              <a:ea typeface="Open Sans"/>
              <a:cs typeface="Open Sans"/>
              <a:sym typeface="Open Sans"/>
            </a:endParaRPr>
          </a:p>
        </p:txBody>
      </p:sp>
      <p:sp>
        <p:nvSpPr>
          <p:cNvPr id="308" name="Google Shape;308;p31"/>
          <p:cNvSpPr txBox="1"/>
          <p:nvPr/>
        </p:nvSpPr>
        <p:spPr>
          <a:xfrm>
            <a:off x="335700" y="1544000"/>
            <a:ext cx="8472600" cy="140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There are numerous steps to getting Quorum running on your machine. Some of these will be lengthy! Stick with us. We can also install these simultaneously; once you get one in motion, you can move on to the next. </a:t>
            </a:r>
            <a:endParaRPr sz="2200">
              <a:latin typeface="Open Sans"/>
              <a:ea typeface="Open Sans"/>
              <a:cs typeface="Open Sans"/>
              <a:sym typeface="Open Sans"/>
            </a:endParaRPr>
          </a:p>
        </p:txBody>
      </p:sp>
      <p:pic>
        <p:nvPicPr>
          <p:cNvPr id="309" name="Google Shape;309;p31"/>
          <p:cNvPicPr preferRelativeResize="0"/>
          <p:nvPr/>
        </p:nvPicPr>
        <p:blipFill>
          <a:blip r:embed="rId3">
            <a:alphaModFix/>
          </a:blip>
          <a:stretch>
            <a:fillRect/>
          </a:stretch>
        </p:blipFill>
        <p:spPr>
          <a:xfrm>
            <a:off x="5178000" y="3091525"/>
            <a:ext cx="3383100" cy="3383100"/>
          </a:xfrm>
          <a:prstGeom prst="rect">
            <a:avLst/>
          </a:prstGeom>
          <a:noFill/>
          <a:ln>
            <a:noFill/>
          </a:ln>
        </p:spPr>
      </p:pic>
      <p:sp>
        <p:nvSpPr>
          <p:cNvPr id="310" name="Google Shape;310;p31"/>
          <p:cNvSpPr txBox="1"/>
          <p:nvPr>
            <p:ph type="title"/>
          </p:nvPr>
        </p:nvSpPr>
        <p:spPr>
          <a:xfrm>
            <a:off x="900875" y="786384"/>
            <a:ext cx="73401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353535"/>
                </a:solidFill>
                <a:latin typeface="Open Sans"/>
                <a:ea typeface="Open Sans"/>
                <a:cs typeface="Open Sans"/>
                <a:sym typeface="Open Sans"/>
              </a:rPr>
              <a:t>Environment Setup</a:t>
            </a:r>
            <a:endParaRPr b="1" sz="3400">
              <a:solidFill>
                <a:srgbClr val="353535"/>
              </a:solidFill>
              <a:latin typeface="Open Sans"/>
              <a:ea typeface="Open Sans"/>
              <a:cs typeface="Open Sans"/>
              <a:sym typeface="Open Sans"/>
            </a:endParaRPr>
          </a:p>
        </p:txBody>
      </p:sp>
      <p:sp>
        <p:nvSpPr>
          <p:cNvPr id="311" name="Google Shape;311;p3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cxnSp>
        <p:nvCxnSpPr>
          <p:cNvPr id="316" name="Google Shape;316;p32"/>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317" name="Google Shape;317;p32"/>
          <p:cNvSpPr txBox="1"/>
          <p:nvPr/>
        </p:nvSpPr>
        <p:spPr>
          <a:xfrm>
            <a:off x="4068013" y="2114225"/>
            <a:ext cx="4562100" cy="21105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353535"/>
              </a:buClr>
              <a:buFont typeface="Open Sans"/>
              <a:buNone/>
            </a:pPr>
            <a:r>
              <a:rPr b="0" i="0" lang="en" sz="2400" u="none" cap="none" strike="noStrike">
                <a:solidFill>
                  <a:srgbClr val="353535"/>
                </a:solidFill>
                <a:latin typeface="Open Sans"/>
                <a:ea typeface="Open Sans"/>
                <a:cs typeface="Open Sans"/>
                <a:sym typeface="Open Sans"/>
              </a:rPr>
              <a:t>Docker is a platform that helps </a:t>
            </a:r>
            <a:endParaRPr sz="1000"/>
          </a:p>
          <a:p>
            <a:pPr indent="0" lvl="0" marL="0" marR="0" rtl="0" algn="l">
              <a:lnSpc>
                <a:spcPct val="100000"/>
              </a:lnSpc>
              <a:spcBef>
                <a:spcPts val="0"/>
              </a:spcBef>
              <a:spcAft>
                <a:spcPts val="0"/>
              </a:spcAft>
              <a:buClr>
                <a:srgbClr val="353535"/>
              </a:buClr>
              <a:buFont typeface="Open Sans"/>
              <a:buNone/>
            </a:pPr>
            <a:r>
              <a:rPr b="0" i="0" lang="en" sz="2400" u="none" cap="none" strike="noStrike">
                <a:solidFill>
                  <a:srgbClr val="353535"/>
                </a:solidFill>
                <a:latin typeface="Open Sans"/>
                <a:ea typeface="Open Sans"/>
                <a:cs typeface="Open Sans"/>
                <a:sym typeface="Open Sans"/>
              </a:rPr>
              <a:t>developers </a:t>
            </a:r>
            <a:r>
              <a:rPr b="1" i="0" lang="en" sz="2400" u="none" cap="none" strike="noStrike">
                <a:solidFill>
                  <a:srgbClr val="353535"/>
                </a:solidFill>
                <a:latin typeface="Open Sans"/>
                <a:ea typeface="Open Sans"/>
                <a:cs typeface="Open Sans"/>
                <a:sym typeface="Open Sans"/>
              </a:rPr>
              <a:t>build, ship and run any application, in any environment. </a:t>
            </a:r>
            <a:endParaRPr sz="1000"/>
          </a:p>
        </p:txBody>
      </p:sp>
      <p:grpSp>
        <p:nvGrpSpPr>
          <p:cNvPr id="318" name="Google Shape;318;p32"/>
          <p:cNvGrpSpPr/>
          <p:nvPr/>
        </p:nvGrpSpPr>
        <p:grpSpPr>
          <a:xfrm>
            <a:off x="511747" y="1745805"/>
            <a:ext cx="3198949" cy="2847351"/>
            <a:chOff x="0" y="0"/>
            <a:chExt cx="4970400" cy="4424100"/>
          </a:xfrm>
        </p:grpSpPr>
        <p:sp>
          <p:nvSpPr>
            <p:cNvPr id="319" name="Google Shape;319;p32"/>
            <p:cNvSpPr/>
            <p:nvPr/>
          </p:nvSpPr>
          <p:spPr>
            <a:xfrm>
              <a:off x="0" y="0"/>
              <a:ext cx="4970400" cy="4424100"/>
            </a:xfrm>
            <a:prstGeom prst="rect">
              <a:avLst/>
            </a:prstGeom>
            <a:solidFill>
              <a:srgbClr val="FFFFFF"/>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pic>
          <p:nvPicPr>
            <p:cNvPr descr="large_v-trans.png" id="320" name="Google Shape;320;p32"/>
            <p:cNvPicPr preferRelativeResize="0"/>
            <p:nvPr/>
          </p:nvPicPr>
          <p:blipFill rotWithShape="1">
            <a:blip r:embed="rId3">
              <a:alphaModFix/>
            </a:blip>
            <a:srcRect b="0" l="0" r="0" t="0"/>
            <a:stretch/>
          </p:blipFill>
          <p:spPr>
            <a:xfrm>
              <a:off x="8619" y="2432"/>
              <a:ext cx="4953300" cy="4419000"/>
            </a:xfrm>
            <a:prstGeom prst="rect">
              <a:avLst/>
            </a:prstGeom>
            <a:noFill/>
            <a:ln cap="flat" cmpd="sng" w="25400">
              <a:solidFill>
                <a:srgbClr val="353535"/>
              </a:solidFill>
              <a:prstDash val="solid"/>
              <a:miter lim="400000"/>
              <a:headEnd len="sm" w="sm" type="none"/>
              <a:tailEnd len="sm" w="sm" type="none"/>
            </a:ln>
          </p:spPr>
        </p:pic>
      </p:grpSp>
      <p:sp>
        <p:nvSpPr>
          <p:cNvPr id="321" name="Google Shape;321;p32"/>
          <p:cNvSpPr txBox="1"/>
          <p:nvPr/>
        </p:nvSpPr>
        <p:spPr>
          <a:xfrm>
            <a:off x="749975" y="4350900"/>
            <a:ext cx="7641900" cy="24048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lang="en" sz="2400">
                <a:solidFill>
                  <a:srgbClr val="353535"/>
                </a:solidFill>
                <a:latin typeface="Open Sans"/>
                <a:ea typeface="Open Sans"/>
                <a:cs typeface="Open Sans"/>
                <a:sym typeface="Open Sans"/>
              </a:rPr>
              <a:t>It’s a way of ensuring that software will continue to work as we expect it to, no matter what hardware or operating system the software is running on.  </a:t>
            </a:r>
            <a:endParaRPr sz="1000">
              <a:latin typeface="Open Sans"/>
              <a:ea typeface="Open Sans"/>
              <a:cs typeface="Open Sans"/>
              <a:sym typeface="Open Sans"/>
            </a:endParaRPr>
          </a:p>
        </p:txBody>
      </p:sp>
      <p:sp>
        <p:nvSpPr>
          <p:cNvPr id="322" name="Google Shape;322;p3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3" name="Google Shape;323;p32"/>
          <p:cNvSpPr txBox="1"/>
          <p:nvPr>
            <p:ph type="title"/>
          </p:nvPr>
        </p:nvSpPr>
        <p:spPr>
          <a:xfrm>
            <a:off x="900875" y="786384"/>
            <a:ext cx="7340100" cy="61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400">
                <a:solidFill>
                  <a:srgbClr val="353535"/>
                </a:solidFill>
                <a:latin typeface="Open Sans"/>
                <a:ea typeface="Open Sans"/>
                <a:cs typeface="Open Sans"/>
                <a:sym typeface="Open Sans"/>
              </a:rPr>
              <a:t>What is Docker?</a:t>
            </a:r>
            <a:endParaRPr b="1" sz="3400">
              <a:solidFill>
                <a:srgbClr val="353535"/>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cxnSp>
        <p:nvCxnSpPr>
          <p:cNvPr id="328" name="Google Shape;328;p33"/>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329" name="Google Shape;329;p33"/>
          <p:cNvSpPr txBox="1"/>
          <p:nvPr/>
        </p:nvSpPr>
        <p:spPr>
          <a:xfrm>
            <a:off x="335702" y="2101552"/>
            <a:ext cx="4504200" cy="482100"/>
          </a:xfrm>
          <a:prstGeom prst="rect">
            <a:avLst/>
          </a:prstGeom>
          <a:noFill/>
          <a:ln>
            <a:noFill/>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5EA5E5"/>
              </a:buClr>
              <a:buFont typeface="Open Sans"/>
              <a:buNone/>
            </a:pPr>
            <a:r>
              <a:rPr b="1" i="0" lang="en" sz="2400" u="none" cap="none" strike="noStrike">
                <a:solidFill>
                  <a:srgbClr val="5EA5E5"/>
                </a:solidFill>
                <a:latin typeface="Open Sans"/>
                <a:ea typeface="Open Sans"/>
                <a:cs typeface="Open Sans"/>
                <a:sym typeface="Open Sans"/>
              </a:rPr>
              <a:t>What is Docker Hub?</a:t>
            </a:r>
            <a:endParaRPr sz="1000"/>
          </a:p>
        </p:txBody>
      </p:sp>
      <p:sp>
        <p:nvSpPr>
          <p:cNvPr id="330" name="Google Shape;330;p33"/>
          <p:cNvSpPr txBox="1"/>
          <p:nvPr/>
        </p:nvSpPr>
        <p:spPr>
          <a:xfrm>
            <a:off x="245265" y="786384"/>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i="0" lang="en" sz="3400" u="none" cap="none" strike="noStrike">
                <a:solidFill>
                  <a:srgbClr val="353535"/>
                </a:solidFill>
                <a:latin typeface="Open Sans"/>
                <a:ea typeface="Open Sans"/>
                <a:cs typeface="Open Sans"/>
                <a:sym typeface="Open Sans"/>
              </a:rPr>
              <a:t>M</a:t>
            </a:r>
            <a:r>
              <a:rPr b="1" lang="en" sz="3400">
                <a:solidFill>
                  <a:srgbClr val="353535"/>
                </a:solidFill>
                <a:latin typeface="Open Sans"/>
                <a:ea typeface="Open Sans"/>
                <a:cs typeface="Open Sans"/>
                <a:sym typeface="Open Sans"/>
              </a:rPr>
              <a:t>ake a</a:t>
            </a:r>
            <a:r>
              <a:rPr b="1" i="0" lang="en" sz="3400" u="none" cap="none" strike="noStrike">
                <a:solidFill>
                  <a:srgbClr val="353535"/>
                </a:solidFill>
                <a:latin typeface="Open Sans"/>
                <a:ea typeface="Open Sans"/>
                <a:cs typeface="Open Sans"/>
                <a:sym typeface="Open Sans"/>
              </a:rPr>
              <a:t> Docker Hub</a:t>
            </a:r>
            <a:r>
              <a:rPr b="1" lang="en" sz="3400">
                <a:solidFill>
                  <a:srgbClr val="353535"/>
                </a:solidFill>
                <a:latin typeface="Open Sans"/>
                <a:ea typeface="Open Sans"/>
                <a:cs typeface="Open Sans"/>
                <a:sym typeface="Open Sans"/>
              </a:rPr>
              <a:t> Account</a:t>
            </a:r>
            <a:endParaRPr sz="3400">
              <a:solidFill>
                <a:srgbClr val="353535"/>
              </a:solidFill>
            </a:endParaRPr>
          </a:p>
        </p:txBody>
      </p:sp>
      <p:sp>
        <p:nvSpPr>
          <p:cNvPr id="331" name="Google Shape;331;p33"/>
          <p:cNvSpPr txBox="1"/>
          <p:nvPr/>
        </p:nvSpPr>
        <p:spPr>
          <a:xfrm>
            <a:off x="335702" y="2758298"/>
            <a:ext cx="4053300" cy="17682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353535"/>
              </a:buClr>
              <a:buFont typeface="Open Sans"/>
              <a:buNone/>
            </a:pPr>
            <a:r>
              <a:rPr b="0" i="0" lang="en" sz="2000" u="none" cap="none" strike="noStrike">
                <a:solidFill>
                  <a:srgbClr val="353535"/>
                </a:solidFill>
                <a:latin typeface="Open Sans"/>
                <a:ea typeface="Open Sans"/>
                <a:cs typeface="Open Sans"/>
                <a:sym typeface="Open Sans"/>
              </a:rPr>
              <a:t>Docker Hub is a registry of Docker images. You can think of the registry as a directory of all available Docker images. You'll be using this later in this tutorial.</a:t>
            </a:r>
            <a:endParaRPr sz="1000"/>
          </a:p>
        </p:txBody>
      </p:sp>
      <p:pic>
        <p:nvPicPr>
          <p:cNvPr descr="pasted-image.png" id="332" name="Google Shape;332;p33"/>
          <p:cNvPicPr preferRelativeResize="0"/>
          <p:nvPr/>
        </p:nvPicPr>
        <p:blipFill rotWithShape="1">
          <a:blip r:embed="rId3">
            <a:alphaModFix/>
          </a:blip>
          <a:srcRect b="29385" l="5003" r="5012" t="12158"/>
          <a:stretch/>
        </p:blipFill>
        <p:spPr>
          <a:xfrm>
            <a:off x="4839890" y="2101555"/>
            <a:ext cx="4036200" cy="2306100"/>
          </a:xfrm>
          <a:prstGeom prst="rect">
            <a:avLst/>
          </a:prstGeom>
          <a:noFill/>
          <a:ln cap="flat" cmpd="sng" w="25400">
            <a:solidFill>
              <a:srgbClr val="000000"/>
            </a:solidFill>
            <a:prstDash val="solid"/>
            <a:miter lim="400000"/>
            <a:headEnd len="sm" w="sm" type="none"/>
            <a:tailEnd len="sm" w="sm" type="none"/>
          </a:ln>
        </p:spPr>
      </p:pic>
      <p:sp>
        <p:nvSpPr>
          <p:cNvPr id="333" name="Google Shape;333;p33"/>
          <p:cNvSpPr/>
          <p:nvPr/>
        </p:nvSpPr>
        <p:spPr>
          <a:xfrm>
            <a:off x="991800" y="5152550"/>
            <a:ext cx="7160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http://mlhlocal.host/docker-hub</a:t>
            </a:r>
            <a:endParaRPr sz="3000">
              <a:solidFill>
                <a:srgbClr val="EAEAEA"/>
              </a:solidFill>
            </a:endParaRPr>
          </a:p>
        </p:txBody>
      </p:sp>
      <p:sp>
        <p:nvSpPr>
          <p:cNvPr id="334" name="Google Shape;334;p3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34"/>
          <p:cNvSpPr txBox="1"/>
          <p:nvPr/>
        </p:nvSpPr>
        <p:spPr>
          <a:xfrm>
            <a:off x="245265" y="786384"/>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i="0" lang="en" sz="3400" u="none" cap="none" strike="noStrike">
                <a:solidFill>
                  <a:srgbClr val="353535"/>
                </a:solidFill>
                <a:latin typeface="Open Sans"/>
                <a:ea typeface="Open Sans"/>
                <a:cs typeface="Open Sans"/>
                <a:sym typeface="Open Sans"/>
              </a:rPr>
              <a:t>Sign up for a Docker ID</a:t>
            </a:r>
            <a:endParaRPr sz="3400">
              <a:solidFill>
                <a:srgbClr val="353535"/>
              </a:solidFill>
            </a:endParaRPr>
          </a:p>
        </p:txBody>
      </p:sp>
      <p:sp>
        <p:nvSpPr>
          <p:cNvPr id="340" name="Google Shape;340;p34"/>
          <p:cNvSpPr txBox="1"/>
          <p:nvPr/>
        </p:nvSpPr>
        <p:spPr>
          <a:xfrm>
            <a:off x="335700" y="3168425"/>
            <a:ext cx="4302300" cy="21075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353535"/>
              </a:buClr>
              <a:buFont typeface="Open Sans"/>
              <a:buNone/>
            </a:pPr>
            <a:r>
              <a:rPr b="0" i="0" lang="en" sz="2000" u="none" cap="none" strike="noStrike">
                <a:solidFill>
                  <a:srgbClr val="353535"/>
                </a:solidFill>
                <a:latin typeface="Open Sans"/>
                <a:ea typeface="Open Sans"/>
                <a:cs typeface="Open Sans"/>
                <a:sym typeface="Open Sans"/>
              </a:rPr>
              <a:t>Enter your email and choose a Docker ID and password for your account.  You’ll be asked to verify your email address before being able to log in though. Do that now!</a:t>
            </a:r>
            <a:endParaRPr sz="1000"/>
          </a:p>
        </p:txBody>
      </p:sp>
      <p:pic>
        <p:nvPicPr>
          <p:cNvPr descr="pasted-image.png" id="341" name="Google Shape;341;p34"/>
          <p:cNvPicPr preferRelativeResize="0"/>
          <p:nvPr/>
        </p:nvPicPr>
        <p:blipFill rotWithShape="1">
          <a:blip r:embed="rId3">
            <a:alphaModFix/>
          </a:blip>
          <a:srcRect b="11541" l="4379" r="4388" t="16052"/>
          <a:stretch/>
        </p:blipFill>
        <p:spPr>
          <a:xfrm>
            <a:off x="4841181" y="2065424"/>
            <a:ext cx="4035300" cy="1958100"/>
          </a:xfrm>
          <a:prstGeom prst="rect">
            <a:avLst/>
          </a:prstGeom>
          <a:noFill/>
          <a:ln cap="flat" cmpd="sng" w="25400">
            <a:solidFill>
              <a:srgbClr val="000000"/>
            </a:solidFill>
            <a:prstDash val="solid"/>
            <a:miter lim="400000"/>
            <a:headEnd len="sm" w="sm" type="none"/>
            <a:tailEnd len="sm" w="sm" type="none"/>
          </a:ln>
        </p:spPr>
      </p:pic>
      <p:sp>
        <p:nvSpPr>
          <p:cNvPr id="342" name="Google Shape;342;p34"/>
          <p:cNvSpPr txBox="1"/>
          <p:nvPr/>
        </p:nvSpPr>
        <p:spPr>
          <a:xfrm>
            <a:off x="1144464" y="5596551"/>
            <a:ext cx="6855000" cy="4107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i="1" lang="en" sz="2000" u="none" cap="none" strike="noStrike">
                <a:solidFill>
                  <a:srgbClr val="353535"/>
                </a:solidFill>
                <a:latin typeface="Open Sans"/>
                <a:ea typeface="Open Sans"/>
                <a:cs typeface="Open Sans"/>
                <a:sym typeface="Open Sans"/>
              </a:rPr>
              <a:t>Note: </a:t>
            </a:r>
            <a:r>
              <a:rPr i="1" lang="en" sz="2000" u="none" cap="none" strike="noStrike">
                <a:solidFill>
                  <a:srgbClr val="353535"/>
                </a:solidFill>
                <a:latin typeface="Open Sans"/>
                <a:ea typeface="Open Sans"/>
                <a:cs typeface="Open Sans"/>
                <a:sym typeface="Open Sans"/>
              </a:rPr>
              <a:t>Remember your Docker ID, you’ll need it later!</a:t>
            </a:r>
            <a:endParaRPr sz="1000"/>
          </a:p>
        </p:txBody>
      </p:sp>
      <p:sp>
        <p:nvSpPr>
          <p:cNvPr id="343" name="Google Shape;343;p34"/>
          <p:cNvSpPr/>
          <p:nvPr/>
        </p:nvSpPr>
        <p:spPr>
          <a:xfrm>
            <a:off x="4789575" y="4319225"/>
            <a:ext cx="4132200" cy="6519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EAEAEA"/>
                </a:solidFill>
                <a:latin typeface="Open Sans"/>
                <a:ea typeface="Open Sans"/>
                <a:cs typeface="Open Sans"/>
                <a:sym typeface="Open Sans"/>
              </a:rPr>
              <a:t>http://mlhlocal.host/docker-hub</a:t>
            </a:r>
            <a:endParaRPr sz="1600">
              <a:solidFill>
                <a:srgbClr val="EAEAEA"/>
              </a:solidFill>
            </a:endParaRPr>
          </a:p>
        </p:txBody>
      </p:sp>
      <p:sp>
        <p:nvSpPr>
          <p:cNvPr id="344" name="Google Shape;344;p3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5" name="Google Shape;345;p34"/>
          <p:cNvSpPr txBox="1"/>
          <p:nvPr/>
        </p:nvSpPr>
        <p:spPr>
          <a:xfrm>
            <a:off x="335702" y="2101552"/>
            <a:ext cx="4504200" cy="4821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5EA5E5"/>
              </a:buClr>
              <a:buFont typeface="Open Sans"/>
              <a:buNone/>
            </a:pPr>
            <a:r>
              <a:rPr b="1" lang="en" sz="2400">
                <a:solidFill>
                  <a:srgbClr val="5EA5E5"/>
                </a:solidFill>
                <a:latin typeface="Open Sans"/>
                <a:ea typeface="Open Sans"/>
                <a:cs typeface="Open Sans"/>
                <a:sym typeface="Open Sans"/>
              </a:rPr>
              <a:t>Fill out the Form &amp; Verify your Email Address.</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cxnSp>
        <p:nvCxnSpPr>
          <p:cNvPr id="350" name="Google Shape;350;p35"/>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pasted-image.png" id="351" name="Google Shape;351;p35"/>
          <p:cNvPicPr preferRelativeResize="0"/>
          <p:nvPr/>
        </p:nvPicPr>
        <p:blipFill rotWithShape="1">
          <a:blip r:embed="rId3">
            <a:alphaModFix/>
          </a:blip>
          <a:srcRect b="7231" l="0" r="0" t="4685"/>
          <a:stretch/>
        </p:blipFill>
        <p:spPr>
          <a:xfrm>
            <a:off x="317945" y="2041197"/>
            <a:ext cx="3942000" cy="2685300"/>
          </a:xfrm>
          <a:prstGeom prst="rect">
            <a:avLst/>
          </a:prstGeom>
          <a:noFill/>
          <a:ln cap="flat" cmpd="sng" w="25400">
            <a:solidFill>
              <a:srgbClr val="000000"/>
            </a:solidFill>
            <a:prstDash val="solid"/>
            <a:miter lim="400000"/>
            <a:headEnd len="sm" w="sm" type="none"/>
            <a:tailEnd len="sm" w="sm" type="none"/>
          </a:ln>
        </p:spPr>
      </p:pic>
      <p:pic>
        <p:nvPicPr>
          <p:cNvPr descr="pasted-image.png" id="352" name="Google Shape;352;p35"/>
          <p:cNvPicPr preferRelativeResize="0"/>
          <p:nvPr/>
        </p:nvPicPr>
        <p:blipFill rotWithShape="1">
          <a:blip r:embed="rId4">
            <a:alphaModFix/>
          </a:blip>
          <a:srcRect b="3006" l="0" r="0" t="0"/>
          <a:stretch/>
        </p:blipFill>
        <p:spPr>
          <a:xfrm>
            <a:off x="4878853" y="2035896"/>
            <a:ext cx="3960000" cy="2696100"/>
          </a:xfrm>
          <a:prstGeom prst="rect">
            <a:avLst/>
          </a:prstGeom>
          <a:noFill/>
          <a:ln cap="flat" cmpd="sng" w="25400">
            <a:solidFill>
              <a:srgbClr val="000000"/>
            </a:solidFill>
            <a:prstDash val="solid"/>
            <a:miter lim="400000"/>
            <a:headEnd len="sm" w="sm" type="none"/>
            <a:tailEnd len="sm" w="sm" type="none"/>
          </a:ln>
        </p:spPr>
      </p:pic>
      <p:sp>
        <p:nvSpPr>
          <p:cNvPr id="353" name="Google Shape;353;p35"/>
          <p:cNvSpPr txBox="1"/>
          <p:nvPr/>
        </p:nvSpPr>
        <p:spPr>
          <a:xfrm>
            <a:off x="561475" y="5214113"/>
            <a:ext cx="8021100" cy="7500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i="0" lang="en" sz="2200" u="none" cap="none" strike="noStrike">
                <a:solidFill>
                  <a:srgbClr val="353535"/>
                </a:solidFill>
                <a:latin typeface="Open Sans"/>
                <a:ea typeface="Open Sans"/>
                <a:cs typeface="Open Sans"/>
                <a:sym typeface="Open Sans"/>
              </a:rPr>
              <a:t>Follow the link you got from Docker Hub’s email to verify your account.  You can now login using the Docker ID and password you picked!</a:t>
            </a:r>
            <a:endParaRPr sz="2200">
              <a:latin typeface="Open Sans"/>
              <a:ea typeface="Open Sans"/>
              <a:cs typeface="Open Sans"/>
              <a:sym typeface="Open Sans"/>
            </a:endParaRPr>
          </a:p>
        </p:txBody>
      </p:sp>
      <p:sp>
        <p:nvSpPr>
          <p:cNvPr id="354" name="Google Shape;354;p3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3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Login Using your Docker ID</a:t>
            </a:r>
            <a:endParaRPr sz="1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cxnSp>
        <p:nvCxnSpPr>
          <p:cNvPr id="360" name="Google Shape;360;p36"/>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361" name="Google Shape;361;p36"/>
          <p:cNvSpPr txBox="1"/>
          <p:nvPr/>
        </p:nvSpPr>
        <p:spPr>
          <a:xfrm>
            <a:off x="1144489" y="5875823"/>
            <a:ext cx="6855000" cy="4107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i="1" lang="en" sz="2000" u="none" cap="none" strike="noStrike">
                <a:solidFill>
                  <a:srgbClr val="353535"/>
                </a:solidFill>
                <a:latin typeface="Open Sans"/>
                <a:ea typeface="Open Sans"/>
                <a:cs typeface="Open Sans"/>
                <a:sym typeface="Open Sans"/>
              </a:rPr>
              <a:t>Stuck? </a:t>
            </a:r>
            <a:r>
              <a:rPr b="0" i="1" lang="en" sz="2000" u="none" cap="none" strike="noStrike">
                <a:solidFill>
                  <a:srgbClr val="353535"/>
                </a:solidFill>
                <a:latin typeface="Open Sans"/>
                <a:ea typeface="Open Sans"/>
                <a:cs typeface="Open Sans"/>
                <a:sym typeface="Open Sans"/>
              </a:rPr>
              <a:t>Raise your hand &amp; someone will come help you!</a:t>
            </a:r>
            <a:endParaRPr sz="1000"/>
          </a:p>
        </p:txBody>
      </p:sp>
      <p:sp>
        <p:nvSpPr>
          <p:cNvPr id="362" name="Google Shape;362;p36"/>
          <p:cNvSpPr/>
          <p:nvPr/>
        </p:nvSpPr>
        <p:spPr>
          <a:xfrm>
            <a:off x="509750" y="1986650"/>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uFill>
                  <a:noFill/>
                </a:uFill>
                <a:latin typeface="Open Sans"/>
                <a:ea typeface="Open Sans"/>
                <a:cs typeface="Open Sans"/>
                <a:sym typeface="Open Sans"/>
                <a:hlinkClick r:id="rId3"/>
              </a:rPr>
              <a:t>http://mlhlocal.host/docker-mac</a:t>
            </a:r>
            <a:endParaRPr sz="1800">
              <a:solidFill>
                <a:srgbClr val="EAEAEA"/>
              </a:solidFill>
            </a:endParaRPr>
          </a:p>
        </p:txBody>
      </p:sp>
      <p:sp>
        <p:nvSpPr>
          <p:cNvPr id="363" name="Google Shape;363;p36"/>
          <p:cNvSpPr/>
          <p:nvPr/>
        </p:nvSpPr>
        <p:spPr>
          <a:xfrm>
            <a:off x="509750" y="3246963"/>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uFill>
                  <a:noFill/>
                </a:uFill>
                <a:latin typeface="Open Sans"/>
                <a:ea typeface="Open Sans"/>
                <a:cs typeface="Open Sans"/>
                <a:sym typeface="Open Sans"/>
                <a:hlinkClick r:id="rId4"/>
              </a:rPr>
              <a:t>http://mlhlocal.host/docker-windows</a:t>
            </a:r>
            <a:endParaRPr sz="1800">
              <a:solidFill>
                <a:srgbClr val="EAEAEA"/>
              </a:solidFill>
            </a:endParaRPr>
          </a:p>
        </p:txBody>
      </p:sp>
      <p:sp>
        <p:nvSpPr>
          <p:cNvPr id="364" name="Google Shape;364;p36"/>
          <p:cNvSpPr/>
          <p:nvPr/>
        </p:nvSpPr>
        <p:spPr>
          <a:xfrm>
            <a:off x="510213" y="4507275"/>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uFill>
                  <a:noFill/>
                </a:uFill>
                <a:latin typeface="Open Sans"/>
                <a:ea typeface="Open Sans"/>
                <a:cs typeface="Open Sans"/>
                <a:sym typeface="Open Sans"/>
                <a:hlinkClick r:id="rId5"/>
              </a:rPr>
              <a:t>http://mlhlocal.host/docker-linux</a:t>
            </a:r>
            <a:endParaRPr sz="1800">
              <a:solidFill>
                <a:srgbClr val="EAEAEA"/>
              </a:solidFill>
            </a:endParaRPr>
          </a:p>
        </p:txBody>
      </p:sp>
      <p:sp>
        <p:nvSpPr>
          <p:cNvPr id="365" name="Google Shape;365;p36"/>
          <p:cNvSpPr txBox="1"/>
          <p:nvPr/>
        </p:nvSpPr>
        <p:spPr>
          <a:xfrm>
            <a:off x="5714175" y="2156300"/>
            <a:ext cx="2613900" cy="55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Download for Mac</a:t>
            </a:r>
            <a:endParaRPr sz="2200">
              <a:latin typeface="Open Sans"/>
              <a:ea typeface="Open Sans"/>
              <a:cs typeface="Open Sans"/>
              <a:sym typeface="Open Sans"/>
            </a:endParaRPr>
          </a:p>
        </p:txBody>
      </p:sp>
      <p:sp>
        <p:nvSpPr>
          <p:cNvPr id="366" name="Google Shape;366;p36"/>
          <p:cNvSpPr txBox="1"/>
          <p:nvPr/>
        </p:nvSpPr>
        <p:spPr>
          <a:xfrm>
            <a:off x="5714175" y="3478013"/>
            <a:ext cx="2613900" cy="55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Download for PC</a:t>
            </a:r>
            <a:endParaRPr sz="2200">
              <a:latin typeface="Open Sans"/>
              <a:ea typeface="Open Sans"/>
              <a:cs typeface="Open Sans"/>
              <a:sym typeface="Open Sans"/>
            </a:endParaRPr>
          </a:p>
        </p:txBody>
      </p:sp>
      <p:sp>
        <p:nvSpPr>
          <p:cNvPr id="367" name="Google Shape;367;p36"/>
          <p:cNvSpPr txBox="1"/>
          <p:nvPr/>
        </p:nvSpPr>
        <p:spPr>
          <a:xfrm>
            <a:off x="5713738" y="4676925"/>
            <a:ext cx="2920500" cy="55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Download for Linux</a:t>
            </a:r>
            <a:endParaRPr sz="2200">
              <a:solidFill>
                <a:schemeClr val="dk1"/>
              </a:solidFill>
              <a:latin typeface="Open Sans"/>
              <a:ea typeface="Open Sans"/>
              <a:cs typeface="Open Sans"/>
              <a:sym typeface="Open Sans"/>
            </a:endParaRPr>
          </a:p>
        </p:txBody>
      </p:sp>
      <p:sp>
        <p:nvSpPr>
          <p:cNvPr id="368" name="Google Shape;368;p3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3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install Docker on your Machine!</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 name="Google Shape;74;p10"/>
          <p:cNvSpPr/>
          <p:nvPr/>
        </p:nvSpPr>
        <p:spPr>
          <a:xfrm>
            <a:off x="811938" y="1012825"/>
            <a:ext cx="2779200" cy="2779200"/>
          </a:xfrm>
          <a:prstGeom prst="rect">
            <a:avLst/>
          </a:prstGeom>
          <a:solidFill>
            <a:srgbClr val="EEEEEE"/>
          </a:solidFill>
          <a:ln cap="flat" cmpd="sng" w="38100">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353535"/>
              </a:solidFill>
              <a:latin typeface="Open Sans"/>
              <a:ea typeface="Open Sans"/>
              <a:cs typeface="Open Sans"/>
              <a:sym typeface="Open Sans"/>
            </a:endParaRPr>
          </a:p>
          <a:p>
            <a:pPr indent="0" lvl="0" marL="0" rtl="0" algn="ctr">
              <a:spcBef>
                <a:spcPts val="0"/>
              </a:spcBef>
              <a:spcAft>
                <a:spcPts val="0"/>
              </a:spcAft>
              <a:buNone/>
            </a:pPr>
            <a:r>
              <a:rPr b="1" lang="en">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a:solidFill>
                <a:srgbClr val="353535"/>
              </a:solidFill>
              <a:latin typeface="Open Sans"/>
              <a:ea typeface="Open Sans"/>
              <a:cs typeface="Open Sans"/>
              <a:sym typeface="Open Sans"/>
            </a:endParaRPr>
          </a:p>
        </p:txBody>
      </p:sp>
      <p:sp>
        <p:nvSpPr>
          <p:cNvPr id="75" name="Google Shape;75;p10"/>
          <p:cNvSpPr txBox="1"/>
          <p:nvPr/>
        </p:nvSpPr>
        <p:spPr>
          <a:xfrm>
            <a:off x="4024663" y="1731525"/>
            <a:ext cx="43074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EA5E5"/>
                </a:solidFill>
                <a:latin typeface="Open Sans"/>
                <a:ea typeface="Open Sans"/>
                <a:cs typeface="Open Sans"/>
                <a:sym typeface="Open Sans"/>
              </a:rPr>
              <a:t>Welcome! My name is</a:t>
            </a:r>
            <a:endParaRPr b="1" sz="3000">
              <a:solidFill>
                <a:srgbClr val="5EA5E5"/>
              </a:solidFill>
              <a:latin typeface="Open Sans"/>
              <a:ea typeface="Open Sans"/>
              <a:cs typeface="Open Sans"/>
              <a:sym typeface="Open Sans"/>
            </a:endParaRPr>
          </a:p>
          <a:p>
            <a:pPr indent="0" lvl="0" marL="0" rtl="0" algn="l">
              <a:spcBef>
                <a:spcPts val="0"/>
              </a:spcBef>
              <a:spcAft>
                <a:spcPts val="0"/>
              </a:spcAft>
              <a:buNone/>
            </a:pPr>
            <a:r>
              <a:rPr b="1" lang="en" sz="3000">
                <a:solidFill>
                  <a:srgbClr val="353535"/>
                </a:solidFill>
                <a:latin typeface="Open Sans"/>
                <a:ea typeface="Open Sans"/>
                <a:cs typeface="Open Sans"/>
                <a:sym typeface="Open Sans"/>
              </a:rPr>
              <a:t>[INSERT YOUR NAME]. </a:t>
            </a:r>
            <a:endParaRPr b="1" sz="3000">
              <a:solidFill>
                <a:srgbClr val="353535"/>
              </a:solidFill>
              <a:latin typeface="Open Sans"/>
              <a:ea typeface="Open Sans"/>
              <a:cs typeface="Open Sans"/>
              <a:sym typeface="Open Sans"/>
            </a:endParaRPr>
          </a:p>
        </p:txBody>
      </p:sp>
      <p:sp>
        <p:nvSpPr>
          <p:cNvPr id="76" name="Google Shape;76;p10"/>
          <p:cNvSpPr/>
          <p:nvPr/>
        </p:nvSpPr>
        <p:spPr>
          <a:xfrm>
            <a:off x="1763100" y="42199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77" name="Google Shape;77;p10"/>
          <p:cNvSpPr/>
          <p:nvPr/>
        </p:nvSpPr>
        <p:spPr>
          <a:xfrm>
            <a:off x="1763100" y="51070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78" name="Google Shape;78;p10"/>
          <p:cNvSpPr/>
          <p:nvPr/>
        </p:nvSpPr>
        <p:spPr>
          <a:xfrm>
            <a:off x="1763100" y="5934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79" name="Google Shape;79;p10"/>
          <p:cNvSpPr txBox="1"/>
          <p:nvPr/>
        </p:nvSpPr>
        <p:spPr>
          <a:xfrm>
            <a:off x="2490000" y="41217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here to lead this session &amp; help you learn something new today!</a:t>
            </a:r>
            <a:endParaRPr b="1" sz="1800">
              <a:solidFill>
                <a:srgbClr val="353535"/>
              </a:solidFill>
              <a:latin typeface="Open Sans"/>
              <a:ea typeface="Open Sans"/>
              <a:cs typeface="Open Sans"/>
              <a:sym typeface="Open Sans"/>
            </a:endParaRPr>
          </a:p>
        </p:txBody>
      </p:sp>
      <p:sp>
        <p:nvSpPr>
          <p:cNvPr id="80" name="Google Shape;80;p10"/>
          <p:cNvSpPr txBox="1"/>
          <p:nvPr/>
        </p:nvSpPr>
        <p:spPr>
          <a:xfrm>
            <a:off x="2490000" y="497895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a [LEVEL OF STUDY] at [SCHOOL].</a:t>
            </a:r>
            <a:endParaRPr b="1" sz="1800">
              <a:solidFill>
                <a:srgbClr val="353535"/>
              </a:solidFill>
              <a:latin typeface="Open Sans"/>
              <a:ea typeface="Open Sans"/>
              <a:cs typeface="Open Sans"/>
              <a:sym typeface="Open Sans"/>
            </a:endParaRPr>
          </a:p>
        </p:txBody>
      </p:sp>
      <p:sp>
        <p:nvSpPr>
          <p:cNvPr id="81" name="Google Shape;81;p10"/>
          <p:cNvSpPr txBox="1"/>
          <p:nvPr/>
        </p:nvSpPr>
        <p:spPr>
          <a:xfrm>
            <a:off x="2490000" y="58362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My favorite programming language / tool is [LANGUAGE OR TOOL].</a:t>
            </a:r>
            <a:endParaRPr b="1" sz="1800">
              <a:solidFill>
                <a:srgbClr val="353535"/>
              </a:solidFill>
              <a:latin typeface="Open Sans"/>
              <a:ea typeface="Open Sans"/>
              <a:cs typeface="Open Sans"/>
              <a:sym typeface="Open Sans"/>
            </a:endParaRPr>
          </a:p>
        </p:txBody>
      </p:sp>
      <p:pic>
        <p:nvPicPr>
          <p:cNvPr id="82" name="Google Shape;82;p10"/>
          <p:cNvPicPr preferRelativeResize="0"/>
          <p:nvPr/>
        </p:nvPicPr>
        <p:blipFill>
          <a:blip r:embed="rId3">
            <a:alphaModFix/>
          </a:blip>
          <a:stretch>
            <a:fillRect/>
          </a:stretch>
        </p:blipFill>
        <p:spPr>
          <a:xfrm>
            <a:off x="1300740" y="1344772"/>
            <a:ext cx="1801599" cy="18015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cxnSp>
        <p:nvCxnSpPr>
          <p:cNvPr id="374" name="Google Shape;374;p37"/>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375" name="Google Shape;375;p37"/>
          <p:cNvSpPr txBox="1"/>
          <p:nvPr>
            <p:ph idx="1" type="body"/>
          </p:nvPr>
        </p:nvSpPr>
        <p:spPr>
          <a:xfrm flipH="1" rot="2700000">
            <a:off x="4546806" y="146243"/>
            <a:ext cx="1989798" cy="3526059"/>
          </a:xfrm>
          <a:prstGeom prst="rect">
            <a:avLst/>
          </a:prstGeom>
          <a:noFill/>
          <a:ln>
            <a:noFill/>
          </a:ln>
        </p:spPr>
        <p:txBody>
          <a:bodyPr anchorCtr="0" anchor="ctr" bIns="35725" lIns="35725" spcFirstLastPara="1" rIns="35725" wrap="square" tIns="35725">
            <a:noAutofit/>
          </a:bodyPr>
          <a:lstStyle/>
          <a:p>
            <a:pPr indent="0" lvl="0" marL="0" marR="0" rtl="0" algn="r">
              <a:lnSpc>
                <a:spcPct val="100000"/>
              </a:lnSpc>
              <a:spcBef>
                <a:spcPts val="0"/>
              </a:spcBef>
              <a:spcAft>
                <a:spcPts val="0"/>
              </a:spcAft>
              <a:buClr>
                <a:srgbClr val="EAEAEA"/>
              </a:buClr>
              <a:buFont typeface="Open Sans"/>
              <a:buNone/>
            </a:pPr>
            <a:r>
              <a:rPr b="1" i="0" lang="en" sz="1700" u="none" cap="none" strike="noStrike">
                <a:solidFill>
                  <a:srgbClr val="EAEAEA"/>
                </a:solidFill>
                <a:latin typeface="Open Sans"/>
                <a:ea typeface="Open Sans"/>
                <a:cs typeface="Open Sans"/>
                <a:sym typeface="Open Sans"/>
              </a:rPr>
              <a:t>Setting up Docker</a:t>
            </a:r>
            <a:endParaRPr/>
          </a:p>
        </p:txBody>
      </p:sp>
      <p:sp>
        <p:nvSpPr>
          <p:cNvPr id="376" name="Google Shape;376;p3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Launch Docker</a:t>
            </a:r>
            <a:endParaRPr sz="1000"/>
          </a:p>
        </p:txBody>
      </p:sp>
      <p:sp>
        <p:nvSpPr>
          <p:cNvPr id="377" name="Google Shape;377;p37"/>
          <p:cNvSpPr txBox="1"/>
          <p:nvPr/>
        </p:nvSpPr>
        <p:spPr>
          <a:xfrm>
            <a:off x="286175" y="1533762"/>
            <a:ext cx="8642700" cy="15654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0" i="0" lang="en" sz="2000" u="none" cap="none" strike="noStrike">
                <a:solidFill>
                  <a:srgbClr val="353535"/>
                </a:solidFill>
                <a:latin typeface="Open Sans"/>
                <a:ea typeface="Open Sans"/>
                <a:cs typeface="Open Sans"/>
                <a:sym typeface="Open Sans"/>
              </a:rPr>
              <a:t>Once you are done installing Docker, open the application on your computer (just like any other app you would use). </a:t>
            </a:r>
            <a:r>
              <a:rPr lang="en" sz="2000">
                <a:solidFill>
                  <a:srgbClr val="353535"/>
                </a:solidFill>
                <a:latin typeface="Open Sans"/>
                <a:ea typeface="Open Sans"/>
                <a:cs typeface="Open Sans"/>
                <a:sym typeface="Open Sans"/>
              </a:rPr>
              <a:t>At the top of your screen, the Docker Logo should be animated.</a:t>
            </a:r>
            <a:endParaRPr sz="1000"/>
          </a:p>
        </p:txBody>
      </p:sp>
      <p:sp>
        <p:nvSpPr>
          <p:cNvPr id="378" name="Google Shape;378;p3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79" name="Google Shape;379;p37"/>
          <p:cNvPicPr preferRelativeResize="0"/>
          <p:nvPr/>
        </p:nvPicPr>
        <p:blipFill rotWithShape="1">
          <a:blip r:embed="rId3">
            <a:alphaModFix/>
          </a:blip>
          <a:srcRect b="1681" l="4464" r="3096" t="0"/>
          <a:stretch/>
        </p:blipFill>
        <p:spPr>
          <a:xfrm>
            <a:off x="5831175" y="2994925"/>
            <a:ext cx="2007575" cy="3118475"/>
          </a:xfrm>
          <a:prstGeom prst="rect">
            <a:avLst/>
          </a:prstGeom>
          <a:noFill/>
          <a:ln cap="flat" cmpd="sng" w="19050">
            <a:solidFill>
              <a:schemeClr val="dk2"/>
            </a:solidFill>
            <a:prstDash val="solid"/>
            <a:round/>
            <a:headEnd len="sm" w="sm" type="none"/>
            <a:tailEnd len="sm" w="sm" type="none"/>
          </a:ln>
        </p:spPr>
      </p:pic>
      <p:pic>
        <p:nvPicPr>
          <p:cNvPr id="380" name="Google Shape;380;p37"/>
          <p:cNvPicPr preferRelativeResize="0"/>
          <p:nvPr/>
        </p:nvPicPr>
        <p:blipFill>
          <a:blip r:embed="rId4">
            <a:alphaModFix/>
          </a:blip>
          <a:stretch>
            <a:fillRect/>
          </a:stretch>
        </p:blipFill>
        <p:spPr>
          <a:xfrm>
            <a:off x="1305250" y="3207273"/>
            <a:ext cx="3986356" cy="2693777"/>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cxnSp>
        <p:nvCxnSpPr>
          <p:cNvPr id="385" name="Google Shape;385;p38"/>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386" name="Google Shape;386;p38"/>
          <p:cNvSpPr txBox="1"/>
          <p:nvPr>
            <p:ph idx="1" type="body"/>
          </p:nvPr>
        </p:nvSpPr>
        <p:spPr>
          <a:xfrm flipH="1" rot="2700000">
            <a:off x="4546806" y="-158557"/>
            <a:ext cx="1989798" cy="3526059"/>
          </a:xfrm>
          <a:prstGeom prst="rect">
            <a:avLst/>
          </a:prstGeom>
          <a:noFill/>
          <a:ln>
            <a:noFill/>
          </a:ln>
        </p:spPr>
        <p:txBody>
          <a:bodyPr anchorCtr="0" anchor="ctr" bIns="35725" lIns="35725" spcFirstLastPara="1" rIns="35725" wrap="square" tIns="35725">
            <a:noAutofit/>
          </a:bodyPr>
          <a:lstStyle/>
          <a:p>
            <a:pPr indent="0" lvl="0" marL="0" marR="0" rtl="0" algn="r">
              <a:lnSpc>
                <a:spcPct val="100000"/>
              </a:lnSpc>
              <a:spcBef>
                <a:spcPts val="0"/>
              </a:spcBef>
              <a:spcAft>
                <a:spcPts val="0"/>
              </a:spcAft>
              <a:buClr>
                <a:srgbClr val="EAEAEA"/>
              </a:buClr>
              <a:buFont typeface="Open Sans"/>
              <a:buNone/>
            </a:pPr>
            <a:r>
              <a:rPr b="1" i="0" lang="en" sz="1700" u="none" cap="none" strike="noStrike">
                <a:solidFill>
                  <a:srgbClr val="EAEAEA"/>
                </a:solidFill>
                <a:latin typeface="Open Sans"/>
                <a:ea typeface="Open Sans"/>
                <a:cs typeface="Open Sans"/>
                <a:sym typeface="Open Sans"/>
              </a:rPr>
              <a:t>Setting up Docker</a:t>
            </a:r>
            <a:endParaRPr/>
          </a:p>
        </p:txBody>
      </p:sp>
      <p:sp>
        <p:nvSpPr>
          <p:cNvPr id="387" name="Google Shape;387;p3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Login to Docker Hub</a:t>
            </a:r>
            <a:endParaRPr sz="3400">
              <a:solidFill>
                <a:srgbClr val="353535"/>
              </a:solidFill>
            </a:endParaRPr>
          </a:p>
        </p:txBody>
      </p:sp>
      <p:sp>
        <p:nvSpPr>
          <p:cNvPr id="388" name="Google Shape;388;p38"/>
          <p:cNvSpPr txBox="1"/>
          <p:nvPr/>
        </p:nvSpPr>
        <p:spPr>
          <a:xfrm>
            <a:off x="286175" y="1609953"/>
            <a:ext cx="8642700" cy="11664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lang="en" sz="2000">
                <a:solidFill>
                  <a:srgbClr val="353535"/>
                </a:solidFill>
                <a:latin typeface="Open Sans"/>
                <a:ea typeface="Open Sans"/>
                <a:cs typeface="Open Sans"/>
                <a:sym typeface="Open Sans"/>
              </a:rPr>
              <a:t>L</a:t>
            </a:r>
            <a:r>
              <a:rPr lang="en" sz="2000">
                <a:solidFill>
                  <a:srgbClr val="353535"/>
                </a:solidFill>
                <a:latin typeface="Open Sans"/>
                <a:ea typeface="Open Sans"/>
                <a:cs typeface="Open Sans"/>
                <a:sym typeface="Open Sans"/>
              </a:rPr>
              <a:t>ogin to </a:t>
            </a:r>
            <a:r>
              <a:rPr b="0" i="0" lang="en" sz="2000" u="none" cap="none" strike="noStrike">
                <a:solidFill>
                  <a:srgbClr val="353535"/>
                </a:solidFill>
                <a:latin typeface="Open Sans"/>
                <a:ea typeface="Open Sans"/>
                <a:cs typeface="Open Sans"/>
                <a:sym typeface="Open Sans"/>
              </a:rPr>
              <a:t>Docker by running the following commands in a command prompt (Terminal, PowerShell, etc):</a:t>
            </a:r>
            <a:endParaRPr sz="1000"/>
          </a:p>
        </p:txBody>
      </p:sp>
      <p:grpSp>
        <p:nvGrpSpPr>
          <p:cNvPr id="389" name="Google Shape;389;p38"/>
          <p:cNvGrpSpPr/>
          <p:nvPr/>
        </p:nvGrpSpPr>
        <p:grpSpPr>
          <a:xfrm>
            <a:off x="653640" y="3070079"/>
            <a:ext cx="7907766" cy="3197483"/>
            <a:chOff x="0" y="0"/>
            <a:chExt cx="11247000" cy="5973255"/>
          </a:xfrm>
        </p:grpSpPr>
        <p:sp>
          <p:nvSpPr>
            <p:cNvPr id="390" name="Google Shape;390;p38"/>
            <p:cNvSpPr/>
            <p:nvPr/>
          </p:nvSpPr>
          <p:spPr>
            <a:xfrm>
              <a:off x="0" y="0"/>
              <a:ext cx="11247000" cy="5405700"/>
            </a:xfrm>
            <a:prstGeom prst="roundRect">
              <a:avLst>
                <a:gd fmla="val 3524" name="adj"/>
              </a:avLst>
            </a:prstGeom>
            <a:solidFill>
              <a:srgbClr val="EAEAEA"/>
            </a:solidFill>
            <a:ln cap="flat" cmpd="sng" w="25400">
              <a:solidFill>
                <a:srgbClr val="353535"/>
              </a:solidFill>
              <a:prstDash val="solid"/>
              <a:miter lim="400000"/>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391" name="Google Shape;391;p38"/>
            <p:cNvSpPr/>
            <p:nvPr/>
          </p:nvSpPr>
          <p:spPr>
            <a:xfrm>
              <a:off x="0" y="729555"/>
              <a:ext cx="11247000" cy="5243700"/>
            </a:xfrm>
            <a:prstGeom prst="roundRect">
              <a:avLst>
                <a:gd fmla="val 3633" name="adj"/>
              </a:avLst>
            </a:prstGeom>
            <a:solidFill>
              <a:srgbClr val="353535"/>
            </a:solidFill>
            <a:ln cap="flat" cmpd="sng" w="25400">
              <a:solidFill>
                <a:srgbClr val="353535"/>
              </a:solidFill>
              <a:prstDash val="solid"/>
              <a:miter lim="400000"/>
              <a:headEnd len="sm" w="sm" type="none"/>
              <a:tailEnd len="sm" w="sm" type="none"/>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392" name="Google Shape;392;p38"/>
            <p:cNvSpPr/>
            <p:nvPr/>
          </p:nvSpPr>
          <p:spPr>
            <a:xfrm>
              <a:off x="5397" y="302597"/>
              <a:ext cx="11236200" cy="1066800"/>
            </a:xfrm>
            <a:prstGeom prst="rect">
              <a:avLst/>
            </a:prstGeom>
            <a:solidFill>
              <a:srgbClr val="35353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600" u="none" cap="none" strike="noStrike">
                <a:solidFill>
                  <a:srgbClr val="FFFFFF"/>
                </a:solidFill>
                <a:latin typeface="Helvetica Neue Light"/>
                <a:ea typeface="Helvetica Neue Light"/>
                <a:cs typeface="Helvetica Neue Light"/>
                <a:sym typeface="Helvetica Neue Light"/>
              </a:endParaRPr>
            </a:p>
          </p:txBody>
        </p:sp>
        <p:sp>
          <p:nvSpPr>
            <p:cNvPr id="393" name="Google Shape;393;p38"/>
            <p:cNvSpPr/>
            <p:nvPr/>
          </p:nvSpPr>
          <p:spPr>
            <a:xfrm>
              <a:off x="154093" y="67883"/>
              <a:ext cx="192600" cy="192600"/>
            </a:xfrm>
            <a:prstGeom prst="ellipse">
              <a:avLst/>
            </a:prstGeom>
            <a:solidFill>
              <a:srgbClr val="FF7E79"/>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394" name="Google Shape;394;p38"/>
            <p:cNvSpPr/>
            <p:nvPr/>
          </p:nvSpPr>
          <p:spPr>
            <a:xfrm>
              <a:off x="391160" y="67883"/>
              <a:ext cx="192600" cy="192600"/>
            </a:xfrm>
            <a:prstGeom prst="ellipse">
              <a:avLst/>
            </a:prstGeom>
            <a:solidFill>
              <a:srgbClr val="FFD479"/>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sp>
          <p:nvSpPr>
            <p:cNvPr id="395" name="Google Shape;395;p38"/>
            <p:cNvSpPr/>
            <p:nvPr/>
          </p:nvSpPr>
          <p:spPr>
            <a:xfrm>
              <a:off x="628226" y="67883"/>
              <a:ext cx="192600" cy="192600"/>
            </a:xfrm>
            <a:prstGeom prst="ellipse">
              <a:avLst/>
            </a:prstGeom>
            <a:solidFill>
              <a:srgbClr val="73FA79"/>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grpSp>
      <p:sp>
        <p:nvSpPr>
          <p:cNvPr id="396" name="Google Shape;396;p38"/>
          <p:cNvSpPr txBox="1"/>
          <p:nvPr/>
        </p:nvSpPr>
        <p:spPr>
          <a:xfrm>
            <a:off x="721913" y="3374576"/>
            <a:ext cx="7700100" cy="28047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ECC700"/>
              </a:buClr>
              <a:buFont typeface="Consolas"/>
              <a:buNone/>
            </a:pPr>
            <a:r>
              <a:rPr b="0" i="0" lang="en" sz="1400" u="none" cap="none" strike="noStrike">
                <a:solidFill>
                  <a:srgbClr val="ECC700"/>
                </a:solidFill>
                <a:latin typeface="Consolas"/>
                <a:ea typeface="Consolas"/>
                <a:cs typeface="Consolas"/>
                <a:sym typeface="Consolas"/>
              </a:rPr>
              <a:t>$ docker --</a:t>
            </a:r>
            <a:r>
              <a:rPr lang="en">
                <a:solidFill>
                  <a:srgbClr val="ECC700"/>
                </a:solidFill>
                <a:latin typeface="Consolas"/>
                <a:ea typeface="Consolas"/>
                <a:cs typeface="Consolas"/>
                <a:sym typeface="Consolas"/>
              </a:rPr>
              <a:t>version</a:t>
            </a:r>
            <a:endParaRPr sz="1000"/>
          </a:p>
          <a:p>
            <a:pPr indent="0" lvl="0" marL="0" marR="0" rtl="0" algn="l">
              <a:lnSpc>
                <a:spcPct val="100000"/>
              </a:lnSpc>
              <a:spcBef>
                <a:spcPts val="0"/>
              </a:spcBef>
              <a:spcAft>
                <a:spcPts val="0"/>
              </a:spcAft>
              <a:buClr>
                <a:srgbClr val="EAEAEA"/>
              </a:buClr>
              <a:buFont typeface="Consolas"/>
              <a:buNone/>
            </a:pPr>
            <a:r>
              <a:t/>
            </a:r>
            <a:endParaRPr b="0" i="0" sz="1400" u="none" cap="none" strike="noStrike">
              <a:solidFill>
                <a:srgbClr val="ECC700"/>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Docker version 18.03.1-ce, build 9ee9f40</a:t>
            </a:r>
            <a:endParaRPr sz="1300">
              <a:solidFill>
                <a:srgbClr val="EAEAEA"/>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1300">
              <a:solidFill>
                <a:srgbClr val="EAEAEA"/>
              </a:solidFill>
              <a:latin typeface="Consolas"/>
              <a:ea typeface="Consolas"/>
              <a:cs typeface="Consolas"/>
              <a:sym typeface="Consolas"/>
            </a:endParaRPr>
          </a:p>
          <a:p>
            <a:pPr indent="0" lvl="0" marL="0" rtl="0" algn="l">
              <a:spcBef>
                <a:spcPts val="0"/>
              </a:spcBef>
              <a:spcAft>
                <a:spcPts val="0"/>
              </a:spcAft>
              <a:buClr>
                <a:srgbClr val="ECC700"/>
              </a:buClr>
              <a:buFont typeface="Consolas"/>
              <a:buNone/>
            </a:pPr>
            <a:r>
              <a:rPr lang="en">
                <a:solidFill>
                  <a:srgbClr val="ECC700"/>
                </a:solidFill>
                <a:latin typeface="Consolas"/>
                <a:ea typeface="Consolas"/>
                <a:cs typeface="Consolas"/>
                <a:sym typeface="Consolas"/>
              </a:rPr>
              <a:t>$ docker login</a:t>
            </a:r>
            <a:endParaRPr>
              <a:solidFill>
                <a:srgbClr val="ECC700"/>
              </a:solidFill>
              <a:latin typeface="Consolas"/>
              <a:ea typeface="Consolas"/>
              <a:cs typeface="Consolas"/>
              <a:sym typeface="Consolas"/>
            </a:endParaRPr>
          </a:p>
          <a:p>
            <a:pPr indent="0" lvl="0" marL="0" rtl="0" algn="l">
              <a:spcBef>
                <a:spcPts val="0"/>
              </a:spcBef>
              <a:spcAft>
                <a:spcPts val="0"/>
              </a:spcAft>
              <a:buClr>
                <a:srgbClr val="ECC700"/>
              </a:buClr>
              <a:buFont typeface="Consolas"/>
              <a:buNone/>
            </a:pPr>
            <a:r>
              <a:t/>
            </a:r>
            <a:endParaRPr>
              <a:solidFill>
                <a:srgbClr val="ECC700"/>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Login with your Docker ID to push and pull images from Docker Hub. If you don't have a Docker ID, head over to https://hub.docker.com to create one.</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Username: *******</a:t>
            </a:r>
            <a:br>
              <a:rPr lang="en" sz="1300">
                <a:solidFill>
                  <a:srgbClr val="EAEAEA"/>
                </a:solidFill>
                <a:latin typeface="Consolas"/>
                <a:ea typeface="Consolas"/>
                <a:cs typeface="Consolas"/>
                <a:sym typeface="Consolas"/>
              </a:rPr>
            </a:br>
            <a:r>
              <a:rPr lang="en" sz="1300">
                <a:solidFill>
                  <a:srgbClr val="EAEAEA"/>
                </a:solidFill>
                <a:latin typeface="Consolas"/>
                <a:ea typeface="Consolas"/>
                <a:cs typeface="Consolas"/>
                <a:sym typeface="Consolas"/>
              </a:rPr>
              <a:t>Password: *******</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Login Succeeded</a:t>
            </a:r>
            <a:endParaRPr sz="1300">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sz="1300">
                <a:solidFill>
                  <a:srgbClr val="EAEAEA"/>
                </a:solidFill>
                <a:latin typeface="Consolas"/>
                <a:ea typeface="Consolas"/>
                <a:cs typeface="Consolas"/>
                <a:sym typeface="Consolas"/>
              </a:rPr>
              <a:t> </a:t>
            </a:r>
            <a:endParaRPr sz="1300">
              <a:solidFill>
                <a:srgbClr val="EAEAEA"/>
              </a:solidFill>
              <a:latin typeface="Consolas"/>
              <a:ea typeface="Consolas"/>
              <a:cs typeface="Consolas"/>
              <a:sym typeface="Consolas"/>
            </a:endParaRPr>
          </a:p>
          <a:p>
            <a:pPr indent="0" lvl="0" marL="0" rtl="0" algn="l">
              <a:spcBef>
                <a:spcPts val="0"/>
              </a:spcBef>
              <a:spcAft>
                <a:spcPts val="0"/>
              </a:spcAft>
              <a:buClr>
                <a:srgbClr val="ECC700"/>
              </a:buClr>
              <a:buFont typeface="Consolas"/>
              <a:buNone/>
            </a:pPr>
            <a:r>
              <a:rPr lang="en">
                <a:solidFill>
                  <a:srgbClr val="ECC700"/>
                </a:solidFill>
                <a:latin typeface="Consolas"/>
                <a:ea typeface="Consolas"/>
                <a:cs typeface="Consolas"/>
                <a:sym typeface="Consolas"/>
              </a:rPr>
              <a:t>$</a:t>
            </a:r>
            <a:endParaRPr>
              <a:solidFill>
                <a:srgbClr val="ECC700"/>
              </a:solidFill>
              <a:latin typeface="Consolas"/>
              <a:ea typeface="Consolas"/>
              <a:cs typeface="Consolas"/>
              <a:sym typeface="Consolas"/>
            </a:endParaRPr>
          </a:p>
        </p:txBody>
      </p:sp>
      <p:sp>
        <p:nvSpPr>
          <p:cNvPr id="397" name="Google Shape;397;p3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cxnSp>
        <p:nvCxnSpPr>
          <p:cNvPr id="402" name="Google Shape;402;p39"/>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sp>
        <p:nvSpPr>
          <p:cNvPr id="403" name="Google Shape;403;p39"/>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Node.js?</a:t>
            </a:r>
            <a:endParaRPr sz="1000">
              <a:solidFill>
                <a:srgbClr val="353535"/>
              </a:solidFill>
            </a:endParaRPr>
          </a:p>
        </p:txBody>
      </p:sp>
      <p:pic>
        <p:nvPicPr>
          <p:cNvPr id="404" name="Google Shape;404;p39"/>
          <p:cNvPicPr preferRelativeResize="0"/>
          <p:nvPr/>
        </p:nvPicPr>
        <p:blipFill>
          <a:blip r:embed="rId3">
            <a:alphaModFix/>
          </a:blip>
          <a:stretch>
            <a:fillRect/>
          </a:stretch>
        </p:blipFill>
        <p:spPr>
          <a:xfrm>
            <a:off x="3622131" y="1501400"/>
            <a:ext cx="1899732" cy="1162001"/>
          </a:xfrm>
          <a:prstGeom prst="rect">
            <a:avLst/>
          </a:prstGeom>
          <a:noFill/>
          <a:ln>
            <a:noFill/>
          </a:ln>
        </p:spPr>
      </p:pic>
      <p:sp>
        <p:nvSpPr>
          <p:cNvPr id="405" name="Google Shape;405;p39"/>
          <p:cNvSpPr txBox="1"/>
          <p:nvPr/>
        </p:nvSpPr>
        <p:spPr>
          <a:xfrm>
            <a:off x="205525" y="2730950"/>
            <a:ext cx="8733000" cy="2772000"/>
          </a:xfrm>
          <a:prstGeom prst="rect">
            <a:avLst/>
          </a:prstGeom>
          <a:noFill/>
          <a:ln>
            <a:noFill/>
          </a:ln>
        </p:spPr>
        <p:txBody>
          <a:bodyPr anchorCtr="0" anchor="t" bIns="35725" lIns="35725" spcFirstLastPara="1" rIns="35725" wrap="square" tIns="35725">
            <a:noAutofit/>
          </a:bodyPr>
          <a:lstStyle/>
          <a:p>
            <a:pPr indent="0" lvl="0" marL="0" marR="0" rtl="0" algn="l">
              <a:lnSpc>
                <a:spcPct val="100000"/>
              </a:lnSpc>
              <a:spcBef>
                <a:spcPts val="0"/>
              </a:spcBef>
              <a:spcAft>
                <a:spcPts val="0"/>
              </a:spcAft>
              <a:buClr>
                <a:srgbClr val="353535"/>
              </a:buClr>
              <a:buFont typeface="Open Sans"/>
              <a:buNone/>
            </a:pPr>
            <a:r>
              <a:rPr b="1" lang="en" sz="2200">
                <a:solidFill>
                  <a:srgbClr val="5EA5E5"/>
                </a:solidFill>
                <a:latin typeface="Open Sans"/>
                <a:ea typeface="Open Sans"/>
                <a:cs typeface="Open Sans"/>
                <a:sym typeface="Open Sans"/>
              </a:rPr>
              <a:t>Node.js is an environment that runs JavaScript code on the server-side.</a:t>
            </a:r>
            <a:endParaRPr b="1" sz="2200">
              <a:solidFill>
                <a:srgbClr val="5EA5E5"/>
              </a:solidFill>
              <a:latin typeface="Open Sans"/>
              <a:ea typeface="Open Sans"/>
              <a:cs typeface="Open Sans"/>
              <a:sym typeface="Open Sans"/>
            </a:endParaRPr>
          </a:p>
          <a:p>
            <a:pPr indent="0" lvl="0" marL="0" marR="0" rtl="0" algn="l">
              <a:lnSpc>
                <a:spcPct val="100000"/>
              </a:lnSpc>
              <a:spcBef>
                <a:spcPts val="0"/>
              </a:spcBef>
              <a:spcAft>
                <a:spcPts val="0"/>
              </a:spcAft>
              <a:buClr>
                <a:srgbClr val="353535"/>
              </a:buClr>
              <a:buFont typeface="Open Sans"/>
              <a:buNone/>
            </a:pPr>
            <a:r>
              <a:t/>
            </a:r>
            <a:endParaRPr sz="2000">
              <a:solidFill>
                <a:srgbClr val="353535"/>
              </a:solidFill>
              <a:latin typeface="Open Sans"/>
              <a:ea typeface="Open Sans"/>
              <a:cs typeface="Open Sans"/>
              <a:sym typeface="Open Sans"/>
            </a:endParaRPr>
          </a:p>
          <a:p>
            <a:pPr indent="-355600" lvl="0" marL="457200" marR="0" rtl="0" algn="l">
              <a:lnSpc>
                <a:spcPct val="100000"/>
              </a:lnSpc>
              <a:spcBef>
                <a:spcPts val="0"/>
              </a:spcBef>
              <a:spcAft>
                <a:spcPts val="0"/>
              </a:spcAft>
              <a:buClr>
                <a:srgbClr val="353535"/>
              </a:buClr>
              <a:buSzPts val="2000"/>
              <a:buFont typeface="Open Sans"/>
              <a:buChar char="●"/>
            </a:pPr>
            <a:r>
              <a:rPr lang="en" sz="2000">
                <a:solidFill>
                  <a:srgbClr val="353535"/>
                </a:solidFill>
                <a:latin typeface="Open Sans"/>
                <a:ea typeface="Open Sans"/>
                <a:cs typeface="Open Sans"/>
                <a:sym typeface="Open Sans"/>
              </a:rPr>
              <a:t>PHP, Ruby on Rails, Python and more can all be used as server-side languages.</a:t>
            </a:r>
            <a:endParaRPr sz="2000">
              <a:solidFill>
                <a:srgbClr val="353535"/>
              </a:solidFill>
              <a:latin typeface="Open Sans"/>
              <a:ea typeface="Open Sans"/>
              <a:cs typeface="Open Sans"/>
              <a:sym typeface="Open Sans"/>
            </a:endParaRPr>
          </a:p>
          <a:p>
            <a:pPr indent="-355600" lvl="0" marL="457200" marR="0" rtl="0" algn="l">
              <a:lnSpc>
                <a:spcPct val="100000"/>
              </a:lnSpc>
              <a:spcBef>
                <a:spcPts val="1000"/>
              </a:spcBef>
              <a:spcAft>
                <a:spcPts val="0"/>
              </a:spcAft>
              <a:buClr>
                <a:srgbClr val="353535"/>
              </a:buClr>
              <a:buSzPts val="2000"/>
              <a:buFont typeface="Open Sans"/>
              <a:buChar char="●"/>
            </a:pPr>
            <a:r>
              <a:rPr lang="en" sz="2000">
                <a:solidFill>
                  <a:srgbClr val="353535"/>
                </a:solidFill>
                <a:latin typeface="Open Sans"/>
                <a:ea typeface="Open Sans"/>
                <a:cs typeface="Open Sans"/>
                <a:sym typeface="Open Sans"/>
              </a:rPr>
              <a:t>Node.js takes the well-known language </a:t>
            </a:r>
            <a:r>
              <a:rPr b="1" lang="en" sz="2000">
                <a:solidFill>
                  <a:srgbClr val="353535"/>
                </a:solidFill>
                <a:latin typeface="Open Sans"/>
                <a:ea typeface="Open Sans"/>
                <a:cs typeface="Open Sans"/>
                <a:sym typeface="Open Sans"/>
              </a:rPr>
              <a:t>JavaScript,</a:t>
            </a:r>
            <a:r>
              <a:rPr lang="en" sz="2000">
                <a:solidFill>
                  <a:srgbClr val="353535"/>
                </a:solidFill>
                <a:latin typeface="Open Sans"/>
                <a:ea typeface="Open Sans"/>
                <a:cs typeface="Open Sans"/>
                <a:sym typeface="Open Sans"/>
              </a:rPr>
              <a:t> and adds extra functionality to allow it to talk to network servers. </a:t>
            </a:r>
            <a:endParaRPr sz="2000">
              <a:solidFill>
                <a:srgbClr val="353535"/>
              </a:solidFill>
              <a:latin typeface="Open Sans"/>
              <a:ea typeface="Open Sans"/>
              <a:cs typeface="Open Sans"/>
              <a:sym typeface="Open Sans"/>
            </a:endParaRPr>
          </a:p>
        </p:txBody>
      </p:sp>
      <p:sp>
        <p:nvSpPr>
          <p:cNvPr id="406" name="Google Shape;406;p3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07" name="Google Shape;407;p39"/>
          <p:cNvGrpSpPr/>
          <p:nvPr/>
        </p:nvGrpSpPr>
        <p:grpSpPr>
          <a:xfrm>
            <a:off x="288264" y="5284350"/>
            <a:ext cx="8567466" cy="1161990"/>
            <a:chOff x="174700" y="3273600"/>
            <a:chExt cx="4195214" cy="1266888"/>
          </a:xfrm>
        </p:grpSpPr>
        <p:grpSp>
          <p:nvGrpSpPr>
            <p:cNvPr id="408" name="Google Shape;408;p39"/>
            <p:cNvGrpSpPr/>
            <p:nvPr/>
          </p:nvGrpSpPr>
          <p:grpSpPr>
            <a:xfrm>
              <a:off x="174706" y="3621588"/>
              <a:ext cx="4195208" cy="918900"/>
              <a:chOff x="160481" y="-12"/>
              <a:chExt cx="5525100" cy="918900"/>
            </a:xfrm>
          </p:grpSpPr>
          <p:sp>
            <p:nvSpPr>
              <p:cNvPr id="409" name="Google Shape;409;p39"/>
              <p:cNvSpPr/>
              <p:nvPr/>
            </p:nvSpPr>
            <p:spPr>
              <a:xfrm>
                <a:off x="160481" y="-12"/>
                <a:ext cx="5525100" cy="9189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410" name="Google Shape;410;p39"/>
              <p:cNvSpPr txBox="1"/>
              <p:nvPr/>
            </p:nvSpPr>
            <p:spPr>
              <a:xfrm>
                <a:off x="240448" y="82030"/>
                <a:ext cx="5367000" cy="7317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0"/>
                  </a:spcAft>
                  <a:buClr>
                    <a:schemeClr val="dk1"/>
                  </a:buClr>
                  <a:buSzPts val="1100"/>
                  <a:buFont typeface="Arial"/>
                  <a:buNone/>
                </a:pPr>
                <a:r>
                  <a:rPr b="1" lang="en" sz="1800" u="sng">
                    <a:solidFill>
                      <a:srgbClr val="FFFFFF"/>
                    </a:solidFill>
                    <a:latin typeface="Open Sans"/>
                    <a:ea typeface="Open Sans"/>
                    <a:cs typeface="Open Sans"/>
                    <a:sym typeface="Open Sans"/>
                  </a:rPr>
                  <a:t>server-side:</a:t>
                </a:r>
                <a:r>
                  <a:rPr lang="en" sz="1800">
                    <a:solidFill>
                      <a:srgbClr val="FFFFFF"/>
                    </a:solidFill>
                    <a:latin typeface="Open Sans"/>
                    <a:ea typeface="Open Sans"/>
                    <a:cs typeface="Open Sans"/>
                    <a:sym typeface="Open Sans"/>
                  </a:rPr>
                  <a:t> when code communicates to a network server, not a user (client side). </a:t>
                </a:r>
                <a:endParaRPr sz="1800">
                  <a:solidFill>
                    <a:srgbClr val="FFFFFF"/>
                  </a:solidFill>
                  <a:latin typeface="Open Sans"/>
                  <a:ea typeface="Open Sans"/>
                  <a:cs typeface="Open Sans"/>
                  <a:sym typeface="Open Sans"/>
                </a:endParaRPr>
              </a:p>
              <a:p>
                <a:pPr indent="0" lvl="0" marL="0" rtl="0" algn="l">
                  <a:lnSpc>
                    <a:spcPct val="115000"/>
                  </a:lnSpc>
                  <a:spcBef>
                    <a:spcPts val="1000"/>
                  </a:spcBef>
                  <a:spcAft>
                    <a:spcPts val="1000"/>
                  </a:spcAft>
                  <a:buClr>
                    <a:schemeClr val="dk1"/>
                  </a:buClr>
                  <a:buSzPts val="1100"/>
                  <a:buFont typeface="Arial"/>
                  <a:buNone/>
                </a:pPr>
                <a:r>
                  <a:t/>
                </a:r>
                <a:endParaRPr b="1" sz="1800" u="sng">
                  <a:solidFill>
                    <a:srgbClr val="FFFFFF"/>
                  </a:solidFill>
                  <a:latin typeface="Open Sans"/>
                  <a:ea typeface="Open Sans"/>
                  <a:cs typeface="Open Sans"/>
                  <a:sym typeface="Open Sans"/>
                </a:endParaRPr>
              </a:p>
            </p:txBody>
          </p:sp>
        </p:grpSp>
        <p:sp>
          <p:nvSpPr>
            <p:cNvPr id="411" name="Google Shape;411;p39"/>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0"/>
          <p:cNvSpPr/>
          <p:nvPr/>
        </p:nvSpPr>
        <p:spPr>
          <a:xfrm>
            <a:off x="471650" y="3056750"/>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latin typeface="Open Sans"/>
                <a:ea typeface="Open Sans"/>
                <a:cs typeface="Open Sans"/>
                <a:sym typeface="Open Sans"/>
              </a:rPr>
              <a:t>http://mlhlocal.host/node-mac</a:t>
            </a:r>
            <a:endParaRPr sz="1800">
              <a:solidFill>
                <a:srgbClr val="EAEAEA"/>
              </a:solidFill>
            </a:endParaRPr>
          </a:p>
        </p:txBody>
      </p:sp>
      <p:sp>
        <p:nvSpPr>
          <p:cNvPr id="417" name="Google Shape;417;p40"/>
          <p:cNvSpPr/>
          <p:nvPr/>
        </p:nvSpPr>
        <p:spPr>
          <a:xfrm>
            <a:off x="471650" y="4317063"/>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latin typeface="Open Sans"/>
                <a:ea typeface="Open Sans"/>
                <a:cs typeface="Open Sans"/>
                <a:sym typeface="Open Sans"/>
              </a:rPr>
              <a:t>http://mlhlocal.host/node-pc</a:t>
            </a:r>
            <a:endParaRPr sz="1800">
              <a:solidFill>
                <a:srgbClr val="EAEAEA"/>
              </a:solidFill>
            </a:endParaRPr>
          </a:p>
        </p:txBody>
      </p:sp>
      <p:sp>
        <p:nvSpPr>
          <p:cNvPr id="418" name="Google Shape;418;p40"/>
          <p:cNvSpPr/>
          <p:nvPr/>
        </p:nvSpPr>
        <p:spPr>
          <a:xfrm>
            <a:off x="472113" y="5577375"/>
            <a:ext cx="4712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EAEAEA"/>
                </a:solidFill>
                <a:latin typeface="Open Sans"/>
                <a:ea typeface="Open Sans"/>
                <a:cs typeface="Open Sans"/>
                <a:sym typeface="Open Sans"/>
              </a:rPr>
              <a:t>http://mlhlocal.host/node-linux</a:t>
            </a:r>
            <a:endParaRPr sz="1800">
              <a:solidFill>
                <a:srgbClr val="EAEAEA"/>
              </a:solidFill>
            </a:endParaRPr>
          </a:p>
        </p:txBody>
      </p:sp>
      <p:sp>
        <p:nvSpPr>
          <p:cNvPr id="419" name="Google Shape;419;p40"/>
          <p:cNvSpPr txBox="1"/>
          <p:nvPr/>
        </p:nvSpPr>
        <p:spPr>
          <a:xfrm>
            <a:off x="5751838" y="3226400"/>
            <a:ext cx="2781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for Mac</a:t>
            </a:r>
            <a:endParaRPr sz="2200">
              <a:latin typeface="Open Sans"/>
              <a:ea typeface="Open Sans"/>
              <a:cs typeface="Open Sans"/>
              <a:sym typeface="Open Sans"/>
            </a:endParaRPr>
          </a:p>
        </p:txBody>
      </p:sp>
      <p:sp>
        <p:nvSpPr>
          <p:cNvPr id="420" name="Google Shape;420;p40"/>
          <p:cNvSpPr txBox="1"/>
          <p:nvPr/>
        </p:nvSpPr>
        <p:spPr>
          <a:xfrm>
            <a:off x="5751825" y="4548113"/>
            <a:ext cx="26139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for PC</a:t>
            </a:r>
            <a:endParaRPr sz="2200">
              <a:latin typeface="Open Sans"/>
              <a:ea typeface="Open Sans"/>
              <a:cs typeface="Open Sans"/>
              <a:sym typeface="Open Sans"/>
            </a:endParaRPr>
          </a:p>
        </p:txBody>
      </p:sp>
      <p:sp>
        <p:nvSpPr>
          <p:cNvPr id="421" name="Google Shape;421;p40"/>
          <p:cNvSpPr txBox="1"/>
          <p:nvPr/>
        </p:nvSpPr>
        <p:spPr>
          <a:xfrm>
            <a:off x="5751838" y="5747025"/>
            <a:ext cx="2920500" cy="554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Download Page to Select Linux Version</a:t>
            </a:r>
            <a:endParaRPr sz="2200">
              <a:solidFill>
                <a:schemeClr val="dk1"/>
              </a:solidFill>
              <a:latin typeface="Open Sans"/>
              <a:ea typeface="Open Sans"/>
              <a:cs typeface="Open Sans"/>
              <a:sym typeface="Open Sans"/>
            </a:endParaRPr>
          </a:p>
        </p:txBody>
      </p:sp>
      <p:sp>
        <p:nvSpPr>
          <p:cNvPr id="422" name="Google Shape;422;p40"/>
          <p:cNvSpPr txBox="1"/>
          <p:nvPr/>
        </p:nvSpPr>
        <p:spPr>
          <a:xfrm>
            <a:off x="243450" y="1751975"/>
            <a:ext cx="8657100" cy="1263900"/>
          </a:xfrm>
          <a:prstGeom prst="rect">
            <a:avLst/>
          </a:prstGeom>
          <a:noFill/>
          <a:ln>
            <a:noFill/>
          </a:ln>
        </p:spPr>
        <p:txBody>
          <a:bodyPr anchorCtr="0" anchor="ctr" bIns="91425" lIns="91425" spcFirstLastPara="1" rIns="91425" wrap="square" tIns="91425">
            <a:noAutofit/>
          </a:bodyPr>
          <a:lstStyle/>
          <a:p>
            <a:pPr indent="-368300" lvl="0" marL="457200" rtl="0" algn="l">
              <a:spcBef>
                <a:spcPts val="0"/>
              </a:spcBef>
              <a:spcAft>
                <a:spcPts val="0"/>
              </a:spcAft>
              <a:buClr>
                <a:srgbClr val="353535"/>
              </a:buClr>
              <a:buSzPts val="2200"/>
              <a:buFont typeface="Open Sans"/>
              <a:buAutoNum type="arabicPeriod"/>
            </a:pPr>
            <a:r>
              <a:rPr lang="en" sz="2200">
                <a:solidFill>
                  <a:srgbClr val="353535"/>
                </a:solidFill>
                <a:latin typeface="Open Sans"/>
                <a:ea typeface="Open Sans"/>
                <a:cs typeface="Open Sans"/>
                <a:sym typeface="Open Sans"/>
              </a:rPr>
              <a:t>Navigate to the URL that suits your computer and follow the installation instructions:</a:t>
            </a:r>
            <a:endParaRPr sz="2200">
              <a:solidFill>
                <a:srgbClr val="353535"/>
              </a:solidFill>
              <a:latin typeface="Open Sans"/>
              <a:ea typeface="Open Sans"/>
              <a:cs typeface="Open Sans"/>
              <a:sym typeface="Open Sans"/>
            </a:endParaRPr>
          </a:p>
        </p:txBody>
      </p:sp>
      <p:sp>
        <p:nvSpPr>
          <p:cNvPr id="423" name="Google Shape;423;p40"/>
          <p:cNvSpPr txBox="1"/>
          <p:nvPr/>
        </p:nvSpPr>
        <p:spPr>
          <a:xfrm>
            <a:off x="3528150" y="1404075"/>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24" name="Google Shape;424;p4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 Node</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1"/>
          <p:cNvSpPr txBox="1"/>
          <p:nvPr/>
        </p:nvSpPr>
        <p:spPr>
          <a:xfrm>
            <a:off x="3528150" y="1404075"/>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grpSp>
        <p:nvGrpSpPr>
          <p:cNvPr id="431" name="Google Shape;431;p41"/>
          <p:cNvGrpSpPr/>
          <p:nvPr/>
        </p:nvGrpSpPr>
        <p:grpSpPr>
          <a:xfrm>
            <a:off x="447961" y="3515608"/>
            <a:ext cx="3599889" cy="1971233"/>
            <a:chOff x="1248950" y="4479490"/>
            <a:chExt cx="6322250" cy="2903996"/>
          </a:xfrm>
        </p:grpSpPr>
        <p:grpSp>
          <p:nvGrpSpPr>
            <p:cNvPr id="432" name="Google Shape;432;p41"/>
            <p:cNvGrpSpPr/>
            <p:nvPr/>
          </p:nvGrpSpPr>
          <p:grpSpPr>
            <a:xfrm>
              <a:off x="1248950" y="4479490"/>
              <a:ext cx="6322250" cy="2903996"/>
              <a:chOff x="1248950" y="4479490"/>
              <a:chExt cx="6322250" cy="2903996"/>
            </a:xfrm>
          </p:grpSpPr>
          <p:sp>
            <p:nvSpPr>
              <p:cNvPr id="433" name="Google Shape;433;p4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4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 name="Google Shape;439;p41"/>
          <p:cNvGrpSpPr/>
          <p:nvPr/>
        </p:nvGrpSpPr>
        <p:grpSpPr>
          <a:xfrm>
            <a:off x="447945" y="3737170"/>
            <a:ext cx="5461615" cy="2576810"/>
            <a:chOff x="1410874" y="2582318"/>
            <a:chExt cx="6268351" cy="2768382"/>
          </a:xfrm>
        </p:grpSpPr>
        <p:sp>
          <p:nvSpPr>
            <p:cNvPr id="440" name="Google Shape;440;p41"/>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n</a:t>
              </a:r>
              <a:r>
                <a:rPr lang="en">
                  <a:solidFill>
                    <a:srgbClr val="F7D48B"/>
                  </a:solidFill>
                  <a:latin typeface="Consolas"/>
                  <a:ea typeface="Consolas"/>
                  <a:cs typeface="Consolas"/>
                  <a:sym typeface="Consolas"/>
                </a:rPr>
                <a:t>ode --version</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v8.11.2</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441" name="Google Shape;441;p41"/>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442" name="Google Shape;442;p41"/>
          <p:cNvSpPr txBox="1"/>
          <p:nvPr/>
        </p:nvSpPr>
        <p:spPr>
          <a:xfrm>
            <a:off x="4460900" y="3279800"/>
            <a:ext cx="4320600" cy="27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command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Checks which version of Node.js we have installed. </a:t>
            </a:r>
            <a:br>
              <a:rPr lang="en" sz="1800">
                <a:latin typeface="Open Sans"/>
                <a:ea typeface="Open Sans"/>
                <a:cs typeface="Open Sans"/>
                <a:sym typeface="Open Sans"/>
              </a:rPr>
            </a:br>
            <a:br>
              <a:rPr lang="en" sz="1800">
                <a:latin typeface="Open Sans"/>
                <a:ea typeface="Open Sans"/>
                <a:cs typeface="Open Sans"/>
                <a:sym typeface="Open Sans"/>
              </a:rPr>
            </a:br>
            <a:r>
              <a:rPr lang="en" sz="1800">
                <a:latin typeface="Open Sans"/>
                <a:ea typeface="Open Sans"/>
                <a:cs typeface="Open Sans"/>
                <a:sym typeface="Open Sans"/>
              </a:rPr>
              <a:t>The response is version </a:t>
            </a:r>
            <a:r>
              <a:rPr b="1" lang="en" sz="1800">
                <a:latin typeface="Open Sans"/>
                <a:ea typeface="Open Sans"/>
                <a:cs typeface="Open Sans"/>
                <a:sym typeface="Open Sans"/>
              </a:rPr>
              <a:t>v8.11.2</a:t>
            </a:r>
            <a:r>
              <a:rPr lang="en" sz="1800">
                <a:latin typeface="Open Sans"/>
                <a:ea typeface="Open Sans"/>
                <a:cs typeface="Open Sans"/>
                <a:sym typeface="Open Sans"/>
              </a:rPr>
              <a:t>. Yours might be a little newer!</a:t>
            </a:r>
            <a:endParaRPr sz="1800">
              <a:latin typeface="Open Sans"/>
              <a:ea typeface="Open Sans"/>
              <a:cs typeface="Open Sans"/>
              <a:sym typeface="Open Sans"/>
            </a:endParaRPr>
          </a:p>
        </p:txBody>
      </p:sp>
      <p:sp>
        <p:nvSpPr>
          <p:cNvPr id="443" name="Google Shape;443;p4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4" name="Google Shape;444;p41"/>
          <p:cNvSpPr txBox="1"/>
          <p:nvPr/>
        </p:nvSpPr>
        <p:spPr>
          <a:xfrm>
            <a:off x="243450" y="1904375"/>
            <a:ext cx="8657100" cy="12639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Type the command below into a command prompt or Terminal window.</a:t>
            </a:r>
            <a:endParaRPr sz="2400">
              <a:solidFill>
                <a:srgbClr val="353535"/>
              </a:solidFill>
              <a:latin typeface="Open Sans"/>
              <a:ea typeface="Open Sans"/>
              <a:cs typeface="Open Sans"/>
              <a:sym typeface="Open Sans"/>
            </a:endParaRPr>
          </a:p>
        </p:txBody>
      </p:sp>
      <p:sp>
        <p:nvSpPr>
          <p:cNvPr id="445" name="Google Shape;445;p41"/>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Check Node.js Installation</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42"/>
          <p:cNvSpPr txBox="1"/>
          <p:nvPr/>
        </p:nvSpPr>
        <p:spPr>
          <a:xfrm>
            <a:off x="293850" y="1331850"/>
            <a:ext cx="8556300" cy="2619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Truffle</a:t>
            </a:r>
            <a:r>
              <a:rPr lang="en" sz="2200">
                <a:solidFill>
                  <a:schemeClr val="dk1"/>
                </a:solidFill>
                <a:latin typeface="Open Sans"/>
                <a:ea typeface="Open Sans"/>
                <a:cs typeface="Open Sans"/>
                <a:sym typeface="Open Sans"/>
              </a:rPr>
              <a:t> is a development framework for Ethereum. We will run a few Truffle commands later to get the Quorum network running on our machines. </a:t>
            </a:r>
            <a:br>
              <a:rPr lang="en" sz="2200">
                <a:solidFill>
                  <a:schemeClr val="dk1"/>
                </a:solidFill>
                <a:latin typeface="Open Sans"/>
                <a:ea typeface="Open Sans"/>
                <a:cs typeface="Open Sans"/>
                <a:sym typeface="Open Sans"/>
              </a:rPr>
            </a:b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1. Type in this command:</a:t>
            </a:r>
            <a:endParaRPr sz="2200">
              <a:latin typeface="Open Sans"/>
              <a:ea typeface="Open Sans"/>
              <a:cs typeface="Open Sans"/>
              <a:sym typeface="Open Sans"/>
            </a:endParaRPr>
          </a:p>
        </p:txBody>
      </p:sp>
      <p:grpSp>
        <p:nvGrpSpPr>
          <p:cNvPr id="451" name="Google Shape;451;p42"/>
          <p:cNvGrpSpPr/>
          <p:nvPr/>
        </p:nvGrpSpPr>
        <p:grpSpPr>
          <a:xfrm>
            <a:off x="445087" y="3917363"/>
            <a:ext cx="3793982" cy="1934352"/>
            <a:chOff x="1248950" y="4479490"/>
            <a:chExt cx="6322250" cy="2903996"/>
          </a:xfrm>
        </p:grpSpPr>
        <p:grpSp>
          <p:nvGrpSpPr>
            <p:cNvPr id="452" name="Google Shape;452;p42"/>
            <p:cNvGrpSpPr/>
            <p:nvPr/>
          </p:nvGrpSpPr>
          <p:grpSpPr>
            <a:xfrm>
              <a:off x="1248950" y="4479490"/>
              <a:ext cx="6322250" cy="2903996"/>
              <a:chOff x="1248950" y="4479490"/>
              <a:chExt cx="6322250" cy="2903996"/>
            </a:xfrm>
          </p:grpSpPr>
          <p:sp>
            <p:nvSpPr>
              <p:cNvPr id="453" name="Google Shape;453;p4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 name="Google Shape;456;p4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 name="Google Shape;459;p42"/>
          <p:cNvGrpSpPr/>
          <p:nvPr/>
        </p:nvGrpSpPr>
        <p:grpSpPr>
          <a:xfrm>
            <a:off x="477374" y="4113227"/>
            <a:ext cx="3729241" cy="1722763"/>
            <a:chOff x="1464685" y="2582332"/>
            <a:chExt cx="6214366" cy="2768380"/>
          </a:xfrm>
        </p:grpSpPr>
        <p:sp>
          <p:nvSpPr>
            <p:cNvPr id="460" name="Google Shape;460;p42"/>
            <p:cNvSpPr txBox="1"/>
            <p:nvPr/>
          </p:nvSpPr>
          <p:spPr>
            <a:xfrm>
              <a:off x="1982350" y="2583212"/>
              <a:ext cx="5696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npm install -g truffle</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CCCCCC"/>
                  </a:solidFill>
                  <a:latin typeface="Consolas"/>
                  <a:ea typeface="Consolas"/>
                  <a:cs typeface="Consolas"/>
                  <a:sym typeface="Consolas"/>
                </a:rPr>
                <a:t>+ truffle@4.1.5</a:t>
              </a:r>
              <a:endParaRPr>
                <a:solidFill>
                  <a:srgbClr val="CCCCCC"/>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CCCCCC"/>
                  </a:solidFill>
                  <a:latin typeface="Consolas"/>
                  <a:ea typeface="Consolas"/>
                  <a:cs typeface="Consolas"/>
                  <a:sym typeface="Consolas"/>
                </a:rPr>
                <a:t>updated 1 package in 6.122s</a:t>
              </a:r>
              <a:endParaRPr>
                <a:solidFill>
                  <a:srgbClr val="CCCCCC"/>
                </a:solidFill>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p:txBody>
        </p:sp>
        <p:sp>
          <p:nvSpPr>
            <p:cNvPr id="461" name="Google Shape;461;p42"/>
            <p:cNvSpPr txBox="1"/>
            <p:nvPr/>
          </p:nvSpPr>
          <p:spPr>
            <a:xfrm>
              <a:off x="1464685" y="2582332"/>
              <a:ext cx="7563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462" name="Google Shape;462;p42"/>
          <p:cNvSpPr txBox="1"/>
          <p:nvPr/>
        </p:nvSpPr>
        <p:spPr>
          <a:xfrm>
            <a:off x="4402650" y="3237138"/>
            <a:ext cx="4466100" cy="2460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command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npm is </a:t>
            </a:r>
            <a:r>
              <a:rPr b="1" lang="en" sz="1800">
                <a:latin typeface="Open Sans"/>
                <a:ea typeface="Open Sans"/>
                <a:cs typeface="Open Sans"/>
                <a:sym typeface="Open Sans"/>
              </a:rPr>
              <a:t>Node Package Manager. </a:t>
            </a:r>
            <a:r>
              <a:rPr lang="en" sz="1800">
                <a:latin typeface="Open Sans"/>
                <a:ea typeface="Open Sans"/>
                <a:cs typeface="Open Sans"/>
                <a:sym typeface="Open Sans"/>
              </a:rPr>
              <a:t>We’re using Node.Js to install our new package, Truffle.</a:t>
            </a:r>
            <a:br>
              <a:rPr lang="en" sz="1800">
                <a:latin typeface="Open Sans"/>
                <a:ea typeface="Open Sans"/>
                <a:cs typeface="Open Sans"/>
                <a:sym typeface="Open Sans"/>
              </a:rPr>
            </a:br>
            <a:br>
              <a:rPr lang="en" sz="1800">
                <a:latin typeface="Open Sans"/>
                <a:ea typeface="Open Sans"/>
                <a:cs typeface="Open Sans"/>
                <a:sym typeface="Open Sans"/>
              </a:rPr>
            </a:br>
            <a:r>
              <a:rPr b="1" lang="en" sz="1800">
                <a:latin typeface="Open Sans"/>
                <a:ea typeface="Open Sans"/>
                <a:cs typeface="Open Sans"/>
                <a:sym typeface="Open Sans"/>
              </a:rPr>
              <a:t>-g </a:t>
            </a:r>
            <a:r>
              <a:rPr lang="en" sz="1800">
                <a:latin typeface="Open Sans"/>
                <a:ea typeface="Open Sans"/>
                <a:cs typeface="Open Sans"/>
                <a:sym typeface="Open Sans"/>
              </a:rPr>
              <a:t>means </a:t>
            </a:r>
            <a:r>
              <a:rPr b="1" lang="en" sz="1800">
                <a:latin typeface="Open Sans"/>
                <a:ea typeface="Open Sans"/>
                <a:cs typeface="Open Sans"/>
                <a:sym typeface="Open Sans"/>
              </a:rPr>
              <a:t>Global, </a:t>
            </a:r>
            <a:r>
              <a:rPr lang="en" sz="1800">
                <a:latin typeface="Open Sans"/>
                <a:ea typeface="Open Sans"/>
                <a:cs typeface="Open Sans"/>
                <a:sym typeface="Open Sans"/>
              </a:rPr>
              <a:t>so we are installing Truffle on your computer and not just the current directory.</a:t>
            </a:r>
            <a:endParaRPr sz="1800">
              <a:latin typeface="Open Sans"/>
              <a:ea typeface="Open Sans"/>
              <a:cs typeface="Open Sans"/>
              <a:sym typeface="Open Sans"/>
            </a:endParaRPr>
          </a:p>
        </p:txBody>
      </p:sp>
      <p:sp>
        <p:nvSpPr>
          <p:cNvPr id="463" name="Google Shape;463;p42"/>
          <p:cNvSpPr txBox="1"/>
          <p:nvPr/>
        </p:nvSpPr>
        <p:spPr>
          <a:xfrm>
            <a:off x="3528150" y="26419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64" name="Google Shape;464;p4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65" name="Google Shape;465;p4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 Truffle</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43"/>
          <p:cNvSpPr/>
          <p:nvPr/>
        </p:nvSpPr>
        <p:spPr>
          <a:xfrm>
            <a:off x="685650" y="5435075"/>
            <a:ext cx="7772700" cy="7335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http://mlhlocal.host/quorum-app</a:t>
            </a:r>
            <a:endParaRPr sz="3000">
              <a:solidFill>
                <a:srgbClr val="EAEAEA"/>
              </a:solidFill>
            </a:endParaRPr>
          </a:p>
        </p:txBody>
      </p:sp>
      <p:sp>
        <p:nvSpPr>
          <p:cNvPr id="471" name="Google Shape;471;p43"/>
          <p:cNvSpPr txBox="1"/>
          <p:nvPr/>
        </p:nvSpPr>
        <p:spPr>
          <a:xfrm>
            <a:off x="752550" y="2433325"/>
            <a:ext cx="7638900" cy="2627700"/>
          </a:xfrm>
          <a:prstGeom prst="rect">
            <a:avLst/>
          </a:prstGeom>
          <a:noFill/>
          <a:ln>
            <a:noFill/>
          </a:ln>
        </p:spPr>
        <p:txBody>
          <a:bodyPr anchorCtr="0" anchor="ctr" bIns="91425" lIns="91425" spcFirstLastPara="1" rIns="91425" wrap="square" tIns="91425">
            <a:noAutofit/>
          </a:bodyPr>
          <a:lstStyle/>
          <a:p>
            <a:pPr indent="-381000" lvl="0" marL="457200" rtl="0" algn="l">
              <a:lnSpc>
                <a:spcPct val="150000"/>
              </a:lnSpc>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Navigate to the URL below. </a:t>
            </a:r>
            <a:endParaRPr sz="2400">
              <a:solidFill>
                <a:srgbClr val="353535"/>
              </a:solidFill>
              <a:latin typeface="Open Sans"/>
              <a:ea typeface="Open Sans"/>
              <a:cs typeface="Open Sans"/>
              <a:sym typeface="Open Sans"/>
            </a:endParaRPr>
          </a:p>
          <a:p>
            <a:pPr indent="-381000" lvl="0" marL="457200" rtl="0" algn="l">
              <a:lnSpc>
                <a:spcPct val="150000"/>
              </a:lnSpc>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A zip file of the code will automatically download. </a:t>
            </a:r>
            <a:endParaRPr sz="2400">
              <a:solidFill>
                <a:srgbClr val="353535"/>
              </a:solidFill>
              <a:latin typeface="Open Sans"/>
              <a:ea typeface="Open Sans"/>
              <a:cs typeface="Open Sans"/>
              <a:sym typeface="Open Sans"/>
            </a:endParaRPr>
          </a:p>
          <a:p>
            <a:pPr indent="-381000" lvl="0" marL="457200" rtl="0" algn="l">
              <a:lnSpc>
                <a:spcPct val="150000"/>
              </a:lnSpc>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Unzip the file. </a:t>
            </a:r>
            <a:endParaRPr sz="2400">
              <a:solidFill>
                <a:srgbClr val="353535"/>
              </a:solidFill>
              <a:latin typeface="Open Sans"/>
              <a:ea typeface="Open Sans"/>
              <a:cs typeface="Open Sans"/>
              <a:sym typeface="Open Sans"/>
            </a:endParaRPr>
          </a:p>
          <a:p>
            <a:pPr indent="-381000" lvl="0" marL="457200" rtl="0" algn="l">
              <a:lnSpc>
                <a:spcPct val="150000"/>
              </a:lnSpc>
              <a:spcBef>
                <a:spcPts val="0"/>
              </a:spcBef>
              <a:spcAft>
                <a:spcPts val="0"/>
              </a:spcAft>
              <a:buClr>
                <a:srgbClr val="353535"/>
              </a:buClr>
              <a:buSzPts val="2400"/>
              <a:buFont typeface="Open Sans"/>
              <a:buAutoNum type="arabicPeriod"/>
            </a:pPr>
            <a:r>
              <a:rPr lang="en" sz="2400">
                <a:solidFill>
                  <a:srgbClr val="353535"/>
                </a:solidFill>
                <a:latin typeface="Open Sans"/>
                <a:ea typeface="Open Sans"/>
                <a:cs typeface="Open Sans"/>
                <a:sym typeface="Open Sans"/>
              </a:rPr>
              <a:t>Open the project in your text editor. </a:t>
            </a:r>
            <a:endParaRPr sz="2400">
              <a:solidFill>
                <a:srgbClr val="353535"/>
              </a:solidFill>
              <a:latin typeface="Open Sans"/>
              <a:ea typeface="Open Sans"/>
              <a:cs typeface="Open Sans"/>
              <a:sym typeface="Open Sans"/>
            </a:endParaRPr>
          </a:p>
        </p:txBody>
      </p:sp>
      <p:sp>
        <p:nvSpPr>
          <p:cNvPr id="472" name="Google Shape;472;p43"/>
          <p:cNvSpPr txBox="1"/>
          <p:nvPr/>
        </p:nvSpPr>
        <p:spPr>
          <a:xfrm>
            <a:off x="3528150" y="1737450"/>
            <a:ext cx="2087700" cy="60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73" name="Google Shape;473;p4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4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000">
                <a:solidFill>
                  <a:srgbClr val="353535"/>
                </a:solidFill>
                <a:latin typeface="Open Sans"/>
                <a:ea typeface="Open Sans"/>
                <a:cs typeface="Open Sans"/>
                <a:sym typeface="Open Sans"/>
              </a:rPr>
              <a:t>Download the TechMarketplace Source Code</a:t>
            </a:r>
            <a:endParaRPr sz="3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44"/>
          <p:cNvSpPr txBox="1"/>
          <p:nvPr/>
        </p:nvSpPr>
        <p:spPr>
          <a:xfrm>
            <a:off x="3528150" y="1553675"/>
            <a:ext cx="2087700" cy="609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480" name="Google Shape;480;p44"/>
          <p:cNvSpPr txBox="1"/>
          <p:nvPr/>
        </p:nvSpPr>
        <p:spPr>
          <a:xfrm>
            <a:off x="281675" y="1982575"/>
            <a:ext cx="8877900" cy="1544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Type the following commands in your Terminal or PowerShell. </a:t>
            </a:r>
            <a:endParaRPr sz="2200">
              <a:solidFill>
                <a:schemeClr val="dk1"/>
              </a:solidFill>
              <a:latin typeface="Open Sans"/>
              <a:ea typeface="Open Sans"/>
              <a:cs typeface="Open Sans"/>
              <a:sym typeface="Open Sans"/>
            </a:endParaRPr>
          </a:p>
        </p:txBody>
      </p:sp>
      <p:sp>
        <p:nvSpPr>
          <p:cNvPr id="481" name="Google Shape;481;p4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482" name="Google Shape;482;p44"/>
          <p:cNvGrpSpPr/>
          <p:nvPr/>
        </p:nvGrpSpPr>
        <p:grpSpPr>
          <a:xfrm>
            <a:off x="281664" y="3699868"/>
            <a:ext cx="4458016" cy="1969386"/>
            <a:chOff x="297283" y="3241222"/>
            <a:chExt cx="5318558" cy="2810197"/>
          </a:xfrm>
        </p:grpSpPr>
        <p:grpSp>
          <p:nvGrpSpPr>
            <p:cNvPr id="483" name="Google Shape;483;p44"/>
            <p:cNvGrpSpPr/>
            <p:nvPr/>
          </p:nvGrpSpPr>
          <p:grpSpPr>
            <a:xfrm>
              <a:off x="297283" y="3241222"/>
              <a:ext cx="5267699" cy="2810197"/>
              <a:chOff x="1248950" y="4479490"/>
              <a:chExt cx="6322250" cy="2903996"/>
            </a:xfrm>
          </p:grpSpPr>
          <p:grpSp>
            <p:nvGrpSpPr>
              <p:cNvPr id="484" name="Google Shape;484;p44"/>
              <p:cNvGrpSpPr/>
              <p:nvPr/>
            </p:nvGrpSpPr>
            <p:grpSpPr>
              <a:xfrm>
                <a:off x="1248950" y="4479490"/>
                <a:ext cx="6322250" cy="2903996"/>
                <a:chOff x="1248950" y="4479490"/>
                <a:chExt cx="6322250" cy="2903996"/>
              </a:xfrm>
            </p:grpSpPr>
            <p:sp>
              <p:nvSpPr>
                <p:cNvPr id="485" name="Google Shape;485;p4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8" name="Google Shape;488;p4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44"/>
            <p:cNvGrpSpPr/>
            <p:nvPr/>
          </p:nvGrpSpPr>
          <p:grpSpPr>
            <a:xfrm>
              <a:off x="381305" y="3553849"/>
              <a:ext cx="5234536" cy="1747120"/>
              <a:chOff x="1410874" y="2582318"/>
              <a:chExt cx="3855159" cy="2768373"/>
            </a:xfrm>
          </p:grpSpPr>
          <p:sp>
            <p:nvSpPr>
              <p:cNvPr id="492" name="Google Shape;492;p44"/>
              <p:cNvSpPr txBox="1"/>
              <p:nvPr/>
            </p:nvSpPr>
            <p:spPr>
              <a:xfrm>
                <a:off x="1850533" y="2583191"/>
                <a:ext cx="34155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c</a:t>
                </a:r>
                <a:r>
                  <a:rPr lang="en">
                    <a:solidFill>
                      <a:srgbClr val="F7D48B"/>
                    </a:solidFill>
                    <a:latin typeface="Consolas"/>
                    <a:ea typeface="Consolas"/>
                    <a:cs typeface="Consolas"/>
                    <a:sym typeface="Consolas"/>
                  </a:rPr>
                  <a:t>d ~Downloads/mlh-localhost-tech-</a:t>
                </a:r>
                <a:br>
                  <a:rPr lang="en">
                    <a:solidFill>
                      <a:srgbClr val="F7D48B"/>
                    </a:solidFill>
                    <a:latin typeface="Consolas"/>
                    <a:ea typeface="Consolas"/>
                    <a:cs typeface="Consolas"/>
                    <a:sym typeface="Consolas"/>
                  </a:rPr>
                </a:br>
                <a:r>
                  <a:rPr lang="en">
                    <a:solidFill>
                      <a:srgbClr val="F7D48B"/>
                    </a:solidFill>
                    <a:latin typeface="Consolas"/>
                    <a:ea typeface="Consolas"/>
                    <a:cs typeface="Consolas"/>
                    <a:sym typeface="Consolas"/>
                  </a:rPr>
                  <a:t>marketplace-master</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npm install</a:t>
                </a:r>
                <a:br>
                  <a:rPr lang="en">
                    <a:solidFill>
                      <a:srgbClr val="F7D48B"/>
                    </a:solidFill>
                    <a:latin typeface="Consolas"/>
                    <a:ea typeface="Consolas"/>
                    <a:cs typeface="Consolas"/>
                    <a:sym typeface="Consolas"/>
                  </a:rPr>
                </a:br>
                <a:r>
                  <a:rPr lang="en">
                    <a:solidFill>
                      <a:srgbClr val="EAEAEA"/>
                    </a:solidFill>
                    <a:latin typeface="Consolas"/>
                    <a:ea typeface="Consolas"/>
                    <a:cs typeface="Consolas"/>
                    <a:sym typeface="Consolas"/>
                  </a:rPr>
                  <a:t>## takes 2-3 minutes</a:t>
                </a:r>
                <a:br>
                  <a:rPr lang="en">
                    <a:solidFill>
                      <a:srgbClr val="F7D48B"/>
                    </a:solidFill>
                    <a:latin typeface="Consolas"/>
                    <a:ea typeface="Consolas"/>
                    <a:cs typeface="Consolas"/>
                    <a:sym typeface="Consolas"/>
                  </a:rPr>
                </a:br>
                <a:endParaRPr>
                  <a:solidFill>
                    <a:srgbClr val="F7D48B"/>
                  </a:solidFill>
                  <a:latin typeface="Consolas"/>
                  <a:ea typeface="Consolas"/>
                  <a:cs typeface="Consolas"/>
                  <a:sym typeface="Consolas"/>
                </a:endParaRPr>
              </a:p>
            </p:txBody>
          </p:sp>
          <p:sp>
            <p:nvSpPr>
              <p:cNvPr id="493" name="Google Shape;493;p44"/>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p:txBody>
          </p:sp>
        </p:grpSp>
      </p:grpSp>
      <p:sp>
        <p:nvSpPr>
          <p:cNvPr id="494" name="Google Shape;494;p44"/>
          <p:cNvSpPr txBox="1"/>
          <p:nvPr/>
        </p:nvSpPr>
        <p:spPr>
          <a:xfrm>
            <a:off x="4823275" y="3433175"/>
            <a:ext cx="4320600" cy="2798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command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a:t>
            </a:r>
            <a:r>
              <a:rPr lang="en" sz="1800">
                <a:solidFill>
                  <a:schemeClr val="dk1"/>
                </a:solidFill>
                <a:latin typeface="Open Sans"/>
                <a:ea typeface="Open Sans"/>
                <a:cs typeface="Open Sans"/>
                <a:sym typeface="Open Sans"/>
              </a:rPr>
              <a:t> changes into the </a:t>
            </a:r>
            <a:r>
              <a:rPr b="1" lang="en" sz="1800">
                <a:solidFill>
                  <a:schemeClr val="dk1"/>
                </a:solidFill>
                <a:latin typeface="Open Sans"/>
                <a:ea typeface="Open Sans"/>
                <a:cs typeface="Open Sans"/>
                <a:sym typeface="Open Sans"/>
              </a:rPr>
              <a:t>TechMarketplace </a:t>
            </a:r>
            <a:r>
              <a:rPr lang="en" sz="1800">
                <a:solidFill>
                  <a:schemeClr val="dk1"/>
                </a:solidFill>
                <a:latin typeface="Open Sans"/>
                <a:ea typeface="Open Sans"/>
                <a:cs typeface="Open Sans"/>
                <a:sym typeface="Open Sans"/>
              </a:rPr>
              <a:t>source code directory we just downloaded</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4: </a:t>
            </a:r>
            <a:r>
              <a:rPr lang="en" sz="1800">
                <a:solidFill>
                  <a:schemeClr val="dk1"/>
                </a:solidFill>
                <a:latin typeface="Open Sans"/>
                <a:ea typeface="Open Sans"/>
                <a:cs typeface="Open Sans"/>
                <a:sym typeface="Open Sans"/>
              </a:rPr>
              <a:t>Uses </a:t>
            </a:r>
            <a:r>
              <a:rPr b="1" lang="en" sz="1800">
                <a:solidFill>
                  <a:schemeClr val="dk1"/>
                </a:solidFill>
                <a:latin typeface="Open Sans"/>
                <a:ea typeface="Open Sans"/>
                <a:cs typeface="Open Sans"/>
                <a:sym typeface="Open Sans"/>
              </a:rPr>
              <a:t>Node Package Manager </a:t>
            </a:r>
            <a:r>
              <a:rPr lang="en" sz="1800">
                <a:solidFill>
                  <a:schemeClr val="dk1"/>
                </a:solidFill>
                <a:latin typeface="Open Sans"/>
                <a:ea typeface="Open Sans"/>
                <a:cs typeface="Open Sans"/>
                <a:sym typeface="Open Sans"/>
              </a:rPr>
              <a:t>to install our Marketplace DApp.</a:t>
            </a:r>
            <a:endParaRPr b="1" sz="1800">
              <a:latin typeface="Open Sans"/>
              <a:ea typeface="Open Sans"/>
              <a:cs typeface="Open Sans"/>
              <a:sym typeface="Open Sans"/>
            </a:endParaRPr>
          </a:p>
        </p:txBody>
      </p:sp>
      <p:sp>
        <p:nvSpPr>
          <p:cNvPr id="495" name="Google Shape;495;p44"/>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Run the TechMarketplace DApp</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9" name="Shape 499"/>
        <p:cNvGrpSpPr/>
        <p:nvPr/>
      </p:nvGrpSpPr>
      <p:grpSpPr>
        <a:xfrm>
          <a:off x="0" y="0"/>
          <a:ext cx="0" cy="0"/>
          <a:chOff x="0" y="0"/>
          <a:chExt cx="0" cy="0"/>
        </a:xfrm>
      </p:grpSpPr>
      <p:grpSp>
        <p:nvGrpSpPr>
          <p:cNvPr id="500" name="Google Shape;500;p45"/>
          <p:cNvGrpSpPr/>
          <p:nvPr/>
        </p:nvGrpSpPr>
        <p:grpSpPr>
          <a:xfrm>
            <a:off x="447225" y="2078250"/>
            <a:ext cx="7907550" cy="752400"/>
            <a:chOff x="876675" y="2074250"/>
            <a:chExt cx="7907550" cy="752400"/>
          </a:xfrm>
        </p:grpSpPr>
        <p:sp>
          <p:nvSpPr>
            <p:cNvPr id="501" name="Google Shape;501;p45"/>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02" name="Google Shape;502;p45"/>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Docker </a:t>
              </a:r>
              <a:r>
                <a:rPr lang="en" sz="2400">
                  <a:solidFill>
                    <a:srgbClr val="353535"/>
                  </a:solidFill>
                  <a:latin typeface="Open Sans"/>
                  <a:ea typeface="Open Sans"/>
                  <a:cs typeface="Open Sans"/>
                  <a:sym typeface="Open Sans"/>
                </a:rPr>
                <a:t>is going to launch our local Quorum network.</a:t>
              </a:r>
              <a:endParaRPr sz="2400">
                <a:solidFill>
                  <a:srgbClr val="353535"/>
                </a:solidFill>
                <a:latin typeface="Open Sans"/>
                <a:ea typeface="Open Sans"/>
                <a:cs typeface="Open Sans"/>
                <a:sym typeface="Open Sans"/>
              </a:endParaRPr>
            </a:p>
          </p:txBody>
        </p:sp>
      </p:grpSp>
      <p:sp>
        <p:nvSpPr>
          <p:cNvPr id="503" name="Google Shape;503;p4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4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recap what’s happening.</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8" name="Shape 508"/>
        <p:cNvGrpSpPr/>
        <p:nvPr/>
      </p:nvGrpSpPr>
      <p:grpSpPr>
        <a:xfrm>
          <a:off x="0" y="0"/>
          <a:ext cx="0" cy="0"/>
          <a:chOff x="0" y="0"/>
          <a:chExt cx="0" cy="0"/>
        </a:xfrm>
      </p:grpSpPr>
      <p:grpSp>
        <p:nvGrpSpPr>
          <p:cNvPr id="509" name="Google Shape;509;p46"/>
          <p:cNvGrpSpPr/>
          <p:nvPr/>
        </p:nvGrpSpPr>
        <p:grpSpPr>
          <a:xfrm>
            <a:off x="447225" y="2078250"/>
            <a:ext cx="7907550" cy="752400"/>
            <a:chOff x="876675" y="2074250"/>
            <a:chExt cx="7907550" cy="752400"/>
          </a:xfrm>
        </p:grpSpPr>
        <p:sp>
          <p:nvSpPr>
            <p:cNvPr id="510" name="Google Shape;510;p46"/>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11" name="Google Shape;511;p46"/>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Docker </a:t>
              </a:r>
              <a:r>
                <a:rPr lang="en" sz="2400">
                  <a:solidFill>
                    <a:srgbClr val="353535"/>
                  </a:solidFill>
                  <a:latin typeface="Open Sans"/>
                  <a:ea typeface="Open Sans"/>
                  <a:cs typeface="Open Sans"/>
                  <a:sym typeface="Open Sans"/>
                </a:rPr>
                <a:t>is going to launch our local Quorum network.</a:t>
              </a:r>
              <a:endParaRPr sz="2400">
                <a:solidFill>
                  <a:srgbClr val="353535"/>
                </a:solidFill>
                <a:latin typeface="Open Sans"/>
                <a:ea typeface="Open Sans"/>
                <a:cs typeface="Open Sans"/>
                <a:sym typeface="Open Sans"/>
              </a:endParaRPr>
            </a:p>
          </p:txBody>
        </p:sp>
      </p:grpSp>
      <p:grpSp>
        <p:nvGrpSpPr>
          <p:cNvPr id="512" name="Google Shape;512;p46"/>
          <p:cNvGrpSpPr/>
          <p:nvPr/>
        </p:nvGrpSpPr>
        <p:grpSpPr>
          <a:xfrm>
            <a:off x="432650" y="3090075"/>
            <a:ext cx="7907550" cy="752400"/>
            <a:chOff x="876675" y="2074250"/>
            <a:chExt cx="7907550" cy="752400"/>
          </a:xfrm>
        </p:grpSpPr>
        <p:sp>
          <p:nvSpPr>
            <p:cNvPr id="513" name="Google Shape;513;p46"/>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514" name="Google Shape;514;p46"/>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Truffle </a:t>
              </a:r>
              <a:r>
                <a:rPr lang="en" sz="2400">
                  <a:solidFill>
                    <a:srgbClr val="353535"/>
                  </a:solidFill>
                  <a:latin typeface="Open Sans"/>
                  <a:ea typeface="Open Sans"/>
                  <a:cs typeface="Open Sans"/>
                  <a:sym typeface="Open Sans"/>
                </a:rPr>
                <a:t>makes it simpler to compile and run our Ethereum-based Quorum application.</a:t>
              </a:r>
              <a:endParaRPr sz="2400">
                <a:solidFill>
                  <a:srgbClr val="353535"/>
                </a:solidFill>
                <a:latin typeface="Open Sans"/>
                <a:ea typeface="Open Sans"/>
                <a:cs typeface="Open Sans"/>
                <a:sym typeface="Open Sans"/>
              </a:endParaRPr>
            </a:p>
          </p:txBody>
        </p:sp>
      </p:grpSp>
      <p:sp>
        <p:nvSpPr>
          <p:cNvPr id="515" name="Google Shape;515;p4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4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recap what’s happening.</a:t>
            </a:r>
            <a:endParaRPr sz="1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 name="Shape 86"/>
        <p:cNvGrpSpPr/>
        <p:nvPr/>
      </p:nvGrpSpPr>
      <p:grpSpPr>
        <a:xfrm>
          <a:off x="0" y="0"/>
          <a:ext cx="0" cy="0"/>
          <a:chOff x="0" y="0"/>
          <a:chExt cx="0" cy="0"/>
        </a:xfrm>
      </p:grpSpPr>
      <p:grpSp>
        <p:nvGrpSpPr>
          <p:cNvPr id="87" name="Google Shape;87;p11"/>
          <p:cNvGrpSpPr/>
          <p:nvPr/>
        </p:nvGrpSpPr>
        <p:grpSpPr>
          <a:xfrm>
            <a:off x="777550" y="2650053"/>
            <a:ext cx="3203700" cy="3591600"/>
            <a:chOff x="781025" y="2736350"/>
            <a:chExt cx="3203700" cy="3591600"/>
          </a:xfrm>
        </p:grpSpPr>
        <p:sp>
          <p:nvSpPr>
            <p:cNvPr id="88" name="Google Shape;88;p11"/>
            <p:cNvSpPr/>
            <p:nvPr/>
          </p:nvSpPr>
          <p:spPr>
            <a:xfrm>
              <a:off x="7810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Wi-Fi</a:t>
              </a:r>
              <a:r>
                <a:rPr b="1" lang="en" sz="1800">
                  <a:solidFill>
                    <a:srgbClr val="5EA5E5"/>
                  </a:solidFill>
                  <a:latin typeface="Open Sans"/>
                  <a:ea typeface="Open Sans"/>
                  <a:cs typeface="Open Sans"/>
                  <a:sym typeface="Open Sans"/>
                </a:rPr>
                <a:t> Network:</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[Network]</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b="1" lang="en" sz="1800">
                  <a:solidFill>
                    <a:srgbClr val="5EA5E5"/>
                  </a:solidFill>
                  <a:latin typeface="Open Sans"/>
                  <a:ea typeface="Open Sans"/>
                  <a:cs typeface="Open Sans"/>
                  <a:sym typeface="Open Sans"/>
                </a:rPr>
                <a:t>Wi-Fi</a:t>
              </a:r>
              <a:r>
                <a:rPr b="1" lang="en" sz="1800">
                  <a:solidFill>
                    <a:srgbClr val="5EA5E5"/>
                  </a:solidFill>
                  <a:latin typeface="Open Sans"/>
                  <a:ea typeface="Open Sans"/>
                  <a:cs typeface="Open Sans"/>
                  <a:sym typeface="Open Sans"/>
                </a:rPr>
                <a:t> Password:</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[Password]</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89" name="Google Shape;89;p11"/>
            <p:cNvPicPr preferRelativeResize="0"/>
            <p:nvPr/>
          </p:nvPicPr>
          <p:blipFill rotWithShape="1">
            <a:blip r:embed="rId3">
              <a:alphaModFix/>
            </a:blip>
            <a:srcRect b="22964" l="15382" r="12633" t="25138"/>
            <a:stretch/>
          </p:blipFill>
          <p:spPr>
            <a:xfrm>
              <a:off x="1955311" y="3044524"/>
              <a:ext cx="855126" cy="616551"/>
            </a:xfrm>
            <a:prstGeom prst="rect">
              <a:avLst/>
            </a:prstGeom>
            <a:noFill/>
            <a:ln>
              <a:noFill/>
            </a:ln>
          </p:spPr>
        </p:pic>
      </p:grpSp>
      <p:grpSp>
        <p:nvGrpSpPr>
          <p:cNvPr id="90" name="Google Shape;90;p11"/>
          <p:cNvGrpSpPr/>
          <p:nvPr/>
        </p:nvGrpSpPr>
        <p:grpSpPr>
          <a:xfrm>
            <a:off x="5162750" y="2650053"/>
            <a:ext cx="3203700" cy="3591600"/>
            <a:chOff x="5166225" y="2736350"/>
            <a:chExt cx="3203700" cy="3591600"/>
          </a:xfrm>
        </p:grpSpPr>
        <p:sp>
          <p:nvSpPr>
            <p:cNvPr id="91" name="Google Shape;91;p11"/>
            <p:cNvSpPr/>
            <p:nvPr/>
          </p:nvSpPr>
          <p:spPr>
            <a:xfrm>
              <a:off x="51662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Event Hashtag:</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#MLHLocalhost</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Open Sans"/>
                  <a:ea typeface="Open Sans"/>
                  <a:cs typeface="Open Sans"/>
                  <a:sym typeface="Open Sans"/>
                </a:rPr>
                <a:t>Twitter Handle:</a:t>
              </a:r>
              <a:endParaRPr b="1" sz="18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2800">
                  <a:solidFill>
                    <a:srgbClr val="353535"/>
                  </a:solidFill>
                  <a:latin typeface="Open Sans"/>
                  <a:ea typeface="Open Sans"/>
                  <a:cs typeface="Open Sans"/>
                  <a:sym typeface="Open Sans"/>
                </a:rPr>
                <a:t>@MLHacks</a:t>
              </a:r>
              <a:endParaRPr b="1" sz="2800">
                <a:solidFill>
                  <a:srgbClr val="353535"/>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b="1" sz="2800">
                <a:solidFill>
                  <a:srgbClr val="353535"/>
                </a:solidFill>
                <a:latin typeface="Open Sans"/>
                <a:ea typeface="Open Sans"/>
                <a:cs typeface="Open Sans"/>
                <a:sym typeface="Open Sans"/>
              </a:endParaRPr>
            </a:p>
          </p:txBody>
        </p:sp>
        <p:pic>
          <p:nvPicPr>
            <p:cNvPr id="92" name="Google Shape;92;p11"/>
            <p:cNvPicPr preferRelativeResize="0"/>
            <p:nvPr/>
          </p:nvPicPr>
          <p:blipFill>
            <a:blip r:embed="rId4">
              <a:alphaModFix/>
            </a:blip>
            <a:stretch>
              <a:fillRect/>
            </a:stretch>
          </p:blipFill>
          <p:spPr>
            <a:xfrm>
              <a:off x="6400161" y="2984888"/>
              <a:ext cx="735825" cy="735825"/>
            </a:xfrm>
            <a:prstGeom prst="rect">
              <a:avLst/>
            </a:prstGeom>
            <a:noFill/>
            <a:ln>
              <a:noFill/>
            </a:ln>
          </p:spPr>
        </p:pic>
      </p:grpSp>
      <p:sp>
        <p:nvSpPr>
          <p:cNvPr id="93" name="Google Shape;93;p11"/>
          <p:cNvSpPr txBox="1"/>
          <p:nvPr>
            <p:ph type="title"/>
          </p:nvPr>
        </p:nvSpPr>
        <p:spPr>
          <a:xfrm>
            <a:off x="54750" y="809850"/>
            <a:ext cx="9034500" cy="160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5EA5E5"/>
                </a:solidFill>
                <a:latin typeface="Open Sans"/>
                <a:ea typeface="Open Sans"/>
                <a:cs typeface="Open Sans"/>
                <a:sym typeface="Open Sans"/>
              </a:rPr>
              <a:t>Welcome to</a:t>
            </a:r>
            <a:endParaRPr b="1" i="1" sz="3000">
              <a:solidFill>
                <a:srgbClr val="5EA5E5"/>
              </a:solidFill>
              <a:latin typeface="Open Sans"/>
              <a:ea typeface="Open Sans"/>
              <a:cs typeface="Open Sans"/>
              <a:sym typeface="Open Sans"/>
            </a:endParaRPr>
          </a:p>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MLH Localhost - Blockchain Basics: An Introduction to Quorum</a:t>
            </a:r>
            <a:r>
              <a:rPr b="1" baseline="30000" i="1" lang="en" sz="3000">
                <a:solidFill>
                  <a:srgbClr val="353535"/>
                </a:solidFill>
                <a:latin typeface="Open Sans"/>
                <a:ea typeface="Open Sans"/>
                <a:cs typeface="Open Sans"/>
                <a:sym typeface="Open Sans"/>
              </a:rPr>
              <a:t>®</a:t>
            </a:r>
            <a:r>
              <a:rPr b="1" i="1" lang="en" sz="3000">
                <a:solidFill>
                  <a:srgbClr val="353535"/>
                </a:solidFill>
                <a:latin typeface="Open Sans"/>
                <a:ea typeface="Open Sans"/>
                <a:cs typeface="Open Sans"/>
                <a:sym typeface="Open Sans"/>
              </a:rPr>
              <a:t>, created by J.P. Morgan </a:t>
            </a:r>
            <a:endParaRPr b="1" i="1" sz="3000">
              <a:solidFill>
                <a:srgbClr val="353535"/>
              </a:solidFill>
              <a:latin typeface="Open Sans"/>
              <a:ea typeface="Open Sans"/>
              <a:cs typeface="Open Sans"/>
              <a:sym typeface="Open Sans"/>
            </a:endParaRPr>
          </a:p>
        </p:txBody>
      </p:sp>
      <p:sp>
        <p:nvSpPr>
          <p:cNvPr id="94" name="Google Shape;94;p1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grpSp>
        <p:nvGrpSpPr>
          <p:cNvPr id="521" name="Google Shape;521;p47"/>
          <p:cNvGrpSpPr/>
          <p:nvPr/>
        </p:nvGrpSpPr>
        <p:grpSpPr>
          <a:xfrm>
            <a:off x="447225" y="2078250"/>
            <a:ext cx="7907550" cy="752400"/>
            <a:chOff x="876675" y="2074250"/>
            <a:chExt cx="7907550" cy="752400"/>
          </a:xfrm>
        </p:grpSpPr>
        <p:sp>
          <p:nvSpPr>
            <p:cNvPr id="522" name="Google Shape;522;p47"/>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23" name="Google Shape;523;p47"/>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Docker </a:t>
              </a:r>
              <a:r>
                <a:rPr lang="en" sz="2400">
                  <a:solidFill>
                    <a:srgbClr val="353535"/>
                  </a:solidFill>
                  <a:latin typeface="Open Sans"/>
                  <a:ea typeface="Open Sans"/>
                  <a:cs typeface="Open Sans"/>
                  <a:sym typeface="Open Sans"/>
                </a:rPr>
                <a:t>is going to launch our local Quorum network.</a:t>
              </a:r>
              <a:endParaRPr sz="2400">
                <a:solidFill>
                  <a:srgbClr val="353535"/>
                </a:solidFill>
                <a:latin typeface="Open Sans"/>
                <a:ea typeface="Open Sans"/>
                <a:cs typeface="Open Sans"/>
                <a:sym typeface="Open Sans"/>
              </a:endParaRPr>
            </a:p>
          </p:txBody>
        </p:sp>
      </p:grpSp>
      <p:grpSp>
        <p:nvGrpSpPr>
          <p:cNvPr id="524" name="Google Shape;524;p47"/>
          <p:cNvGrpSpPr/>
          <p:nvPr/>
        </p:nvGrpSpPr>
        <p:grpSpPr>
          <a:xfrm>
            <a:off x="433775" y="4189450"/>
            <a:ext cx="7907550" cy="752400"/>
            <a:chOff x="876675" y="2074250"/>
            <a:chExt cx="7907550" cy="752400"/>
          </a:xfrm>
        </p:grpSpPr>
        <p:sp>
          <p:nvSpPr>
            <p:cNvPr id="525" name="Google Shape;525;p47"/>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526" name="Google Shape;526;p47"/>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Node.js </a:t>
              </a:r>
              <a:r>
                <a:rPr lang="en" sz="2400">
                  <a:solidFill>
                    <a:srgbClr val="353535"/>
                  </a:solidFill>
                  <a:latin typeface="Open Sans"/>
                  <a:ea typeface="Open Sans"/>
                  <a:cs typeface="Open Sans"/>
                  <a:sym typeface="Open Sans"/>
                </a:rPr>
                <a:t>will help us set up the client-server interactions.</a:t>
              </a:r>
              <a:r>
                <a:rPr b="1"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grpSp>
      <p:grpSp>
        <p:nvGrpSpPr>
          <p:cNvPr id="527" name="Google Shape;527;p47"/>
          <p:cNvGrpSpPr/>
          <p:nvPr/>
        </p:nvGrpSpPr>
        <p:grpSpPr>
          <a:xfrm>
            <a:off x="432650" y="3090075"/>
            <a:ext cx="7907550" cy="752400"/>
            <a:chOff x="876675" y="2074250"/>
            <a:chExt cx="7907550" cy="752400"/>
          </a:xfrm>
        </p:grpSpPr>
        <p:sp>
          <p:nvSpPr>
            <p:cNvPr id="528" name="Google Shape;528;p47"/>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529" name="Google Shape;529;p47"/>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Truffle </a:t>
              </a:r>
              <a:r>
                <a:rPr lang="en" sz="2400">
                  <a:solidFill>
                    <a:srgbClr val="353535"/>
                  </a:solidFill>
                  <a:latin typeface="Open Sans"/>
                  <a:ea typeface="Open Sans"/>
                  <a:cs typeface="Open Sans"/>
                  <a:sym typeface="Open Sans"/>
                </a:rPr>
                <a:t>makes it simpler to compile and run our Ethereum-based Quorum application.</a:t>
              </a:r>
              <a:endParaRPr sz="2400">
                <a:solidFill>
                  <a:srgbClr val="353535"/>
                </a:solidFill>
                <a:latin typeface="Open Sans"/>
                <a:ea typeface="Open Sans"/>
                <a:cs typeface="Open Sans"/>
                <a:sym typeface="Open Sans"/>
              </a:endParaRPr>
            </a:p>
          </p:txBody>
        </p:sp>
      </p:grpSp>
      <p:sp>
        <p:nvSpPr>
          <p:cNvPr id="530" name="Google Shape;530;p4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1" name="Google Shape;531;p4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recap what’s happening.</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grpSp>
        <p:nvGrpSpPr>
          <p:cNvPr id="536" name="Google Shape;536;p48"/>
          <p:cNvGrpSpPr/>
          <p:nvPr/>
        </p:nvGrpSpPr>
        <p:grpSpPr>
          <a:xfrm>
            <a:off x="447225" y="2078250"/>
            <a:ext cx="7907550" cy="752400"/>
            <a:chOff x="876675" y="2074250"/>
            <a:chExt cx="7907550" cy="752400"/>
          </a:xfrm>
        </p:grpSpPr>
        <p:sp>
          <p:nvSpPr>
            <p:cNvPr id="537" name="Google Shape;537;p48"/>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38" name="Google Shape;538;p48"/>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Docker </a:t>
              </a:r>
              <a:r>
                <a:rPr lang="en" sz="2400">
                  <a:solidFill>
                    <a:srgbClr val="353535"/>
                  </a:solidFill>
                  <a:latin typeface="Open Sans"/>
                  <a:ea typeface="Open Sans"/>
                  <a:cs typeface="Open Sans"/>
                  <a:sym typeface="Open Sans"/>
                </a:rPr>
                <a:t>is going to launch our local Quorum network.</a:t>
              </a:r>
              <a:endParaRPr sz="2400">
                <a:solidFill>
                  <a:srgbClr val="353535"/>
                </a:solidFill>
                <a:latin typeface="Open Sans"/>
                <a:ea typeface="Open Sans"/>
                <a:cs typeface="Open Sans"/>
                <a:sym typeface="Open Sans"/>
              </a:endParaRPr>
            </a:p>
          </p:txBody>
        </p:sp>
      </p:grpSp>
      <p:grpSp>
        <p:nvGrpSpPr>
          <p:cNvPr id="539" name="Google Shape;539;p48"/>
          <p:cNvGrpSpPr/>
          <p:nvPr/>
        </p:nvGrpSpPr>
        <p:grpSpPr>
          <a:xfrm>
            <a:off x="402400" y="5456300"/>
            <a:ext cx="7907550" cy="768050"/>
            <a:chOff x="876675" y="2211000"/>
            <a:chExt cx="7907550" cy="768050"/>
          </a:xfrm>
        </p:grpSpPr>
        <p:sp>
          <p:nvSpPr>
            <p:cNvPr id="540" name="Google Shape;540;p48"/>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4</a:t>
              </a:r>
              <a:endParaRPr sz="2600">
                <a:solidFill>
                  <a:srgbClr val="EAEAEA"/>
                </a:solidFill>
                <a:latin typeface="Open Sans ExtraBold"/>
                <a:ea typeface="Open Sans ExtraBold"/>
                <a:cs typeface="Open Sans ExtraBold"/>
                <a:sym typeface="Open Sans ExtraBold"/>
              </a:endParaRPr>
            </a:p>
          </p:txBody>
        </p:sp>
        <p:sp>
          <p:nvSpPr>
            <p:cNvPr id="541" name="Google Shape;541;p48"/>
            <p:cNvSpPr txBox="1"/>
            <p:nvPr/>
          </p:nvSpPr>
          <p:spPr>
            <a:xfrm>
              <a:off x="1714725" y="22266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a:t>
              </a:r>
              <a:r>
                <a:rPr b="1" lang="en" sz="2400">
                  <a:solidFill>
                    <a:srgbClr val="353535"/>
                  </a:solidFill>
                  <a:latin typeface="Open Sans"/>
                  <a:ea typeface="Open Sans"/>
                  <a:cs typeface="Open Sans"/>
                  <a:sym typeface="Open Sans"/>
                </a:rPr>
                <a:t>TechMarketplace </a:t>
              </a:r>
              <a:r>
                <a:rPr lang="en" sz="2400">
                  <a:solidFill>
                    <a:srgbClr val="353535"/>
                  </a:solidFill>
                  <a:latin typeface="Open Sans"/>
                  <a:ea typeface="Open Sans"/>
                  <a:cs typeface="Open Sans"/>
                  <a:sym typeface="Open Sans"/>
                </a:rPr>
                <a:t>D</a:t>
              </a:r>
              <a:r>
                <a:rPr lang="en" sz="2400">
                  <a:solidFill>
                    <a:srgbClr val="353535"/>
                  </a:solidFill>
                  <a:latin typeface="Open Sans"/>
                  <a:ea typeface="Open Sans"/>
                  <a:cs typeface="Open Sans"/>
                  <a:sym typeface="Open Sans"/>
                </a:rPr>
                <a:t>App can then run on top of our Quorum network and users can write Smart Contracts to buy and sell Tech gear.</a:t>
              </a:r>
              <a:endParaRPr sz="2400">
                <a:solidFill>
                  <a:srgbClr val="353535"/>
                </a:solidFill>
                <a:latin typeface="Open Sans"/>
                <a:ea typeface="Open Sans"/>
                <a:cs typeface="Open Sans"/>
                <a:sym typeface="Open Sans"/>
              </a:endParaRPr>
            </a:p>
          </p:txBody>
        </p:sp>
      </p:grpSp>
      <p:grpSp>
        <p:nvGrpSpPr>
          <p:cNvPr id="542" name="Google Shape;542;p48"/>
          <p:cNvGrpSpPr/>
          <p:nvPr/>
        </p:nvGrpSpPr>
        <p:grpSpPr>
          <a:xfrm>
            <a:off x="433775" y="4189450"/>
            <a:ext cx="7907550" cy="752400"/>
            <a:chOff x="876675" y="2074250"/>
            <a:chExt cx="7907550" cy="752400"/>
          </a:xfrm>
        </p:grpSpPr>
        <p:sp>
          <p:nvSpPr>
            <p:cNvPr id="543" name="Google Shape;543;p48"/>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544" name="Google Shape;544;p48"/>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Node.js </a:t>
              </a:r>
              <a:r>
                <a:rPr lang="en" sz="2400">
                  <a:solidFill>
                    <a:srgbClr val="353535"/>
                  </a:solidFill>
                  <a:latin typeface="Open Sans"/>
                  <a:ea typeface="Open Sans"/>
                  <a:cs typeface="Open Sans"/>
                  <a:sym typeface="Open Sans"/>
                </a:rPr>
                <a:t>will help us set up the client-server interactions.</a:t>
              </a:r>
              <a:r>
                <a:rPr b="1" lang="en" sz="2400">
                  <a:solidFill>
                    <a:srgbClr val="353535"/>
                  </a:solidFill>
                  <a:latin typeface="Open Sans"/>
                  <a:ea typeface="Open Sans"/>
                  <a:cs typeface="Open Sans"/>
                  <a:sym typeface="Open Sans"/>
                </a:rPr>
                <a:t> </a:t>
              </a:r>
              <a:endParaRPr sz="2400">
                <a:solidFill>
                  <a:srgbClr val="353535"/>
                </a:solidFill>
                <a:latin typeface="Open Sans"/>
                <a:ea typeface="Open Sans"/>
                <a:cs typeface="Open Sans"/>
                <a:sym typeface="Open Sans"/>
              </a:endParaRPr>
            </a:p>
          </p:txBody>
        </p:sp>
      </p:grpSp>
      <p:grpSp>
        <p:nvGrpSpPr>
          <p:cNvPr id="545" name="Google Shape;545;p48"/>
          <p:cNvGrpSpPr/>
          <p:nvPr/>
        </p:nvGrpSpPr>
        <p:grpSpPr>
          <a:xfrm>
            <a:off x="432650" y="3090075"/>
            <a:ext cx="7907550" cy="752400"/>
            <a:chOff x="876675" y="2074250"/>
            <a:chExt cx="7907550" cy="752400"/>
          </a:xfrm>
        </p:grpSpPr>
        <p:sp>
          <p:nvSpPr>
            <p:cNvPr id="546" name="Google Shape;546;p48"/>
            <p:cNvSpPr/>
            <p:nvPr/>
          </p:nvSpPr>
          <p:spPr>
            <a:xfrm>
              <a:off x="876675" y="2134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547" name="Google Shape;547;p48"/>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353535"/>
                  </a:solidFill>
                  <a:latin typeface="Open Sans"/>
                  <a:ea typeface="Open Sans"/>
                  <a:cs typeface="Open Sans"/>
                  <a:sym typeface="Open Sans"/>
                </a:rPr>
                <a:t>Truffle </a:t>
              </a:r>
              <a:r>
                <a:rPr lang="en" sz="2400">
                  <a:solidFill>
                    <a:srgbClr val="353535"/>
                  </a:solidFill>
                  <a:latin typeface="Open Sans"/>
                  <a:ea typeface="Open Sans"/>
                  <a:cs typeface="Open Sans"/>
                  <a:sym typeface="Open Sans"/>
                </a:rPr>
                <a:t>makes it simpler to compile and run our Ethereum-based Quorum application.</a:t>
              </a:r>
              <a:endParaRPr sz="2400">
                <a:solidFill>
                  <a:srgbClr val="353535"/>
                </a:solidFill>
                <a:latin typeface="Open Sans"/>
                <a:ea typeface="Open Sans"/>
                <a:cs typeface="Open Sans"/>
                <a:sym typeface="Open Sans"/>
              </a:endParaRPr>
            </a:p>
          </p:txBody>
        </p:sp>
      </p:grpSp>
      <p:sp>
        <p:nvSpPr>
          <p:cNvPr id="548" name="Google Shape;548;p4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9" name="Google Shape;549;p4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recap what’s happening.</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pic>
        <p:nvPicPr>
          <p:cNvPr id="554" name="Google Shape;554;p49"/>
          <p:cNvPicPr preferRelativeResize="0"/>
          <p:nvPr/>
        </p:nvPicPr>
        <p:blipFill>
          <a:blip r:embed="rId3">
            <a:alphaModFix/>
          </a:blip>
          <a:stretch>
            <a:fillRect/>
          </a:stretch>
        </p:blipFill>
        <p:spPr>
          <a:xfrm>
            <a:off x="1460550" y="3543308"/>
            <a:ext cx="390525" cy="228600"/>
          </a:xfrm>
          <a:prstGeom prst="rect">
            <a:avLst/>
          </a:prstGeom>
          <a:noFill/>
          <a:ln>
            <a:noFill/>
          </a:ln>
        </p:spPr>
      </p:pic>
      <p:sp>
        <p:nvSpPr>
          <p:cNvPr id="555" name="Google Shape;555;p4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50"/>
          <p:cNvSpPr/>
          <p:nvPr/>
        </p:nvSpPr>
        <p:spPr>
          <a:xfrm>
            <a:off x="525600" y="29623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61" name="Google Shape;561;p50"/>
          <p:cNvSpPr/>
          <p:nvPr/>
        </p:nvSpPr>
        <p:spPr>
          <a:xfrm>
            <a:off x="525600" y="391659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562" name="Google Shape;562;p50"/>
          <p:cNvSpPr/>
          <p:nvPr/>
        </p:nvSpPr>
        <p:spPr>
          <a:xfrm>
            <a:off x="525600" y="49093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563" name="Google Shape;563;p50"/>
          <p:cNvSpPr txBox="1"/>
          <p:nvPr/>
        </p:nvSpPr>
        <p:spPr>
          <a:xfrm>
            <a:off x="1363650" y="2825600"/>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Start Docker</a:t>
            </a:r>
            <a:endParaRPr sz="2200">
              <a:solidFill>
                <a:srgbClr val="353535"/>
              </a:solidFill>
              <a:latin typeface="Open Sans"/>
              <a:ea typeface="Open Sans"/>
              <a:cs typeface="Open Sans"/>
              <a:sym typeface="Open Sans"/>
            </a:endParaRPr>
          </a:p>
        </p:txBody>
      </p:sp>
      <p:sp>
        <p:nvSpPr>
          <p:cNvPr id="564" name="Google Shape;564;p50"/>
          <p:cNvSpPr txBox="1"/>
          <p:nvPr/>
        </p:nvSpPr>
        <p:spPr>
          <a:xfrm>
            <a:off x="1363650" y="3818340"/>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Install Node modules</a:t>
            </a:r>
            <a:endParaRPr sz="2200">
              <a:solidFill>
                <a:srgbClr val="353535"/>
              </a:solidFill>
              <a:latin typeface="Open Sans"/>
              <a:ea typeface="Open Sans"/>
              <a:cs typeface="Open Sans"/>
              <a:sym typeface="Open Sans"/>
            </a:endParaRPr>
          </a:p>
        </p:txBody>
      </p:sp>
      <p:sp>
        <p:nvSpPr>
          <p:cNvPr id="565" name="Google Shape;565;p50"/>
          <p:cNvSpPr txBox="1"/>
          <p:nvPr/>
        </p:nvSpPr>
        <p:spPr>
          <a:xfrm>
            <a:off x="1363650" y="4811075"/>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Initialize and Launch Quorum Nodes</a:t>
            </a:r>
            <a:endParaRPr sz="2200">
              <a:solidFill>
                <a:srgbClr val="353535"/>
              </a:solidFill>
              <a:latin typeface="Open Sans"/>
              <a:ea typeface="Open Sans"/>
              <a:cs typeface="Open Sans"/>
              <a:sym typeface="Open Sans"/>
            </a:endParaRPr>
          </a:p>
        </p:txBody>
      </p:sp>
      <p:sp>
        <p:nvSpPr>
          <p:cNvPr id="566" name="Google Shape;566;p50"/>
          <p:cNvSpPr/>
          <p:nvPr/>
        </p:nvSpPr>
        <p:spPr>
          <a:xfrm>
            <a:off x="525600" y="59266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4</a:t>
            </a:r>
            <a:endParaRPr sz="2600">
              <a:solidFill>
                <a:srgbClr val="EAEAEA"/>
              </a:solidFill>
              <a:latin typeface="Open Sans ExtraBold"/>
              <a:ea typeface="Open Sans ExtraBold"/>
              <a:cs typeface="Open Sans ExtraBold"/>
              <a:sym typeface="Open Sans ExtraBold"/>
            </a:endParaRPr>
          </a:p>
        </p:txBody>
      </p:sp>
      <p:sp>
        <p:nvSpPr>
          <p:cNvPr id="567" name="Google Shape;567;p50"/>
          <p:cNvSpPr txBox="1"/>
          <p:nvPr/>
        </p:nvSpPr>
        <p:spPr>
          <a:xfrm>
            <a:off x="1363650" y="5828375"/>
            <a:ext cx="3383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200">
                <a:solidFill>
                  <a:srgbClr val="353535"/>
                </a:solidFill>
                <a:latin typeface="Open Sans"/>
                <a:ea typeface="Open Sans"/>
                <a:cs typeface="Open Sans"/>
                <a:sym typeface="Open Sans"/>
              </a:rPr>
              <a:t>Compile and Migrate Contracts</a:t>
            </a:r>
            <a:endParaRPr sz="2200">
              <a:solidFill>
                <a:srgbClr val="353535"/>
              </a:solidFill>
              <a:latin typeface="Open Sans"/>
              <a:ea typeface="Open Sans"/>
              <a:cs typeface="Open Sans"/>
              <a:sym typeface="Open Sans"/>
            </a:endParaRPr>
          </a:p>
        </p:txBody>
      </p:sp>
      <p:sp>
        <p:nvSpPr>
          <p:cNvPr id="568" name="Google Shape;568;p50"/>
          <p:cNvSpPr txBox="1"/>
          <p:nvPr/>
        </p:nvSpPr>
        <p:spPr>
          <a:xfrm>
            <a:off x="334550" y="1484975"/>
            <a:ext cx="8556300" cy="11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Our environment is setup! Now, we need to get the application running locally. This is what we'll have to do next. Again, some</a:t>
            </a:r>
            <a:r>
              <a:rPr lang="en" sz="2200">
                <a:solidFill>
                  <a:schemeClr val="dk1"/>
                </a:solidFill>
                <a:latin typeface="Open Sans"/>
                <a:ea typeface="Open Sans"/>
                <a:cs typeface="Open Sans"/>
                <a:sym typeface="Open Sans"/>
              </a:rPr>
              <a:t> of these steps might be lengthy! Stick with us. </a:t>
            </a:r>
            <a:endParaRPr sz="2200">
              <a:latin typeface="Open Sans"/>
              <a:ea typeface="Open Sans"/>
              <a:cs typeface="Open Sans"/>
              <a:sym typeface="Open Sans"/>
            </a:endParaRPr>
          </a:p>
        </p:txBody>
      </p:sp>
      <p:pic>
        <p:nvPicPr>
          <p:cNvPr id="569" name="Google Shape;569;p50"/>
          <p:cNvPicPr preferRelativeResize="0"/>
          <p:nvPr/>
        </p:nvPicPr>
        <p:blipFill>
          <a:blip r:embed="rId3">
            <a:alphaModFix/>
          </a:blip>
          <a:stretch>
            <a:fillRect/>
          </a:stretch>
        </p:blipFill>
        <p:spPr>
          <a:xfrm>
            <a:off x="5330400" y="3091525"/>
            <a:ext cx="3383100" cy="3383100"/>
          </a:xfrm>
          <a:prstGeom prst="rect">
            <a:avLst/>
          </a:prstGeom>
          <a:noFill/>
          <a:ln>
            <a:noFill/>
          </a:ln>
        </p:spPr>
      </p:pic>
      <p:sp>
        <p:nvSpPr>
          <p:cNvPr id="570" name="Google Shape;570;p5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1" name="Google Shape;571;p5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Run the TechMarketplace DApp</a:t>
            </a:r>
            <a:endParaRPr sz="10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grpSp>
        <p:nvGrpSpPr>
          <p:cNvPr id="576" name="Google Shape;576;p51"/>
          <p:cNvGrpSpPr/>
          <p:nvPr/>
        </p:nvGrpSpPr>
        <p:grpSpPr>
          <a:xfrm>
            <a:off x="447225" y="1790100"/>
            <a:ext cx="7894700" cy="752400"/>
            <a:chOff x="876675" y="1786100"/>
            <a:chExt cx="7894700" cy="752400"/>
          </a:xfrm>
        </p:grpSpPr>
        <p:sp>
          <p:nvSpPr>
            <p:cNvPr id="577" name="Google Shape;577;p51"/>
            <p:cNvSpPr/>
            <p:nvPr/>
          </p:nvSpPr>
          <p:spPr>
            <a:xfrm>
              <a:off x="876675" y="19062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578" name="Google Shape;578;p51"/>
            <p:cNvSpPr txBox="1"/>
            <p:nvPr/>
          </p:nvSpPr>
          <p:spPr>
            <a:xfrm>
              <a:off x="1701875" y="178610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From here we’re going to have </a:t>
              </a:r>
              <a:r>
                <a:rPr b="1" lang="en" sz="2400">
                  <a:solidFill>
                    <a:srgbClr val="353535"/>
                  </a:solidFill>
                  <a:latin typeface="Open Sans"/>
                  <a:ea typeface="Open Sans"/>
                  <a:cs typeface="Open Sans"/>
                  <a:sym typeface="Open Sans"/>
                </a:rPr>
                <a:t>two </a:t>
              </a:r>
              <a:r>
                <a:rPr lang="en" sz="2400">
                  <a:solidFill>
                    <a:srgbClr val="353535"/>
                  </a:solidFill>
                  <a:latin typeface="Open Sans"/>
                  <a:ea typeface="Open Sans"/>
                  <a:cs typeface="Open Sans"/>
                  <a:sym typeface="Open Sans"/>
                </a:rPr>
                <a:t>terminal/ command prompt windows open.</a:t>
              </a:r>
              <a:endParaRPr sz="2400">
                <a:solidFill>
                  <a:srgbClr val="353535"/>
                </a:solidFill>
                <a:latin typeface="Open Sans"/>
                <a:ea typeface="Open Sans"/>
                <a:cs typeface="Open Sans"/>
                <a:sym typeface="Open Sans"/>
              </a:endParaRPr>
            </a:p>
          </p:txBody>
        </p:sp>
      </p:grpSp>
      <p:grpSp>
        <p:nvGrpSpPr>
          <p:cNvPr id="579" name="Google Shape;579;p51"/>
          <p:cNvGrpSpPr/>
          <p:nvPr/>
        </p:nvGrpSpPr>
        <p:grpSpPr>
          <a:xfrm>
            <a:off x="4664953" y="3397141"/>
            <a:ext cx="3484824" cy="2232302"/>
            <a:chOff x="1248950" y="4479490"/>
            <a:chExt cx="6322250" cy="2903996"/>
          </a:xfrm>
        </p:grpSpPr>
        <p:grpSp>
          <p:nvGrpSpPr>
            <p:cNvPr id="580" name="Google Shape;580;p51"/>
            <p:cNvGrpSpPr/>
            <p:nvPr/>
          </p:nvGrpSpPr>
          <p:grpSpPr>
            <a:xfrm>
              <a:off x="1248950" y="4479490"/>
              <a:ext cx="6322250" cy="2903996"/>
              <a:chOff x="1248950" y="4479490"/>
              <a:chExt cx="6322250" cy="2903996"/>
            </a:xfrm>
          </p:grpSpPr>
          <p:sp>
            <p:nvSpPr>
              <p:cNvPr id="581" name="Google Shape;581;p5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4" name="Google Shape;584;p5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51"/>
          <p:cNvGrpSpPr/>
          <p:nvPr/>
        </p:nvGrpSpPr>
        <p:grpSpPr>
          <a:xfrm>
            <a:off x="4679804" y="3528587"/>
            <a:ext cx="3455115" cy="1969427"/>
            <a:chOff x="1410874" y="2582318"/>
            <a:chExt cx="6268351" cy="2768382"/>
          </a:xfrm>
        </p:grpSpPr>
        <p:sp>
          <p:nvSpPr>
            <p:cNvPr id="588" name="Google Shape;588;p51"/>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And I’m going to run the Quorum network!</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589" name="Google Shape;589;p51"/>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grpSp>
        <p:nvGrpSpPr>
          <p:cNvPr id="590" name="Google Shape;590;p51"/>
          <p:cNvGrpSpPr/>
          <p:nvPr/>
        </p:nvGrpSpPr>
        <p:grpSpPr>
          <a:xfrm>
            <a:off x="821628" y="3397141"/>
            <a:ext cx="3484824" cy="2232302"/>
            <a:chOff x="1248950" y="4479490"/>
            <a:chExt cx="6322250" cy="2903996"/>
          </a:xfrm>
        </p:grpSpPr>
        <p:grpSp>
          <p:nvGrpSpPr>
            <p:cNvPr id="591" name="Google Shape;591;p51"/>
            <p:cNvGrpSpPr/>
            <p:nvPr/>
          </p:nvGrpSpPr>
          <p:grpSpPr>
            <a:xfrm>
              <a:off x="1248950" y="4479490"/>
              <a:ext cx="6322250" cy="2903996"/>
              <a:chOff x="1248950" y="4479490"/>
              <a:chExt cx="6322250" cy="2903996"/>
            </a:xfrm>
          </p:grpSpPr>
          <p:sp>
            <p:nvSpPr>
              <p:cNvPr id="592" name="Google Shape;592;p5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5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5" name="Google Shape;595;p5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 name="Google Shape;598;p51"/>
          <p:cNvGrpSpPr/>
          <p:nvPr/>
        </p:nvGrpSpPr>
        <p:grpSpPr>
          <a:xfrm>
            <a:off x="836479" y="3528587"/>
            <a:ext cx="3455115" cy="1969427"/>
            <a:chOff x="1410874" y="2582318"/>
            <a:chExt cx="6268351" cy="2768382"/>
          </a:xfrm>
        </p:grpSpPr>
        <p:sp>
          <p:nvSpPr>
            <p:cNvPr id="599" name="Google Shape;599;p51"/>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I’m going to run the TechMarketplace DApp!</a:t>
              </a:r>
              <a:endParaRPr>
                <a:solidFill>
                  <a:srgbClr val="EAEAEA"/>
                </a:solidFill>
                <a:latin typeface="Consolas"/>
                <a:ea typeface="Consolas"/>
                <a:cs typeface="Consolas"/>
                <a:sym typeface="Consolas"/>
              </a:endParaRPr>
            </a:p>
          </p:txBody>
        </p:sp>
        <p:sp>
          <p:nvSpPr>
            <p:cNvPr id="600" name="Google Shape;600;p51"/>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601" name="Google Shape;601;p5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51"/>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 Quick Note</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6" name="Shape 606"/>
        <p:cNvGrpSpPr/>
        <p:nvPr/>
      </p:nvGrpSpPr>
      <p:grpSpPr>
        <a:xfrm>
          <a:off x="0" y="0"/>
          <a:ext cx="0" cy="0"/>
          <a:chOff x="0" y="0"/>
          <a:chExt cx="0" cy="0"/>
        </a:xfrm>
      </p:grpSpPr>
      <p:grpSp>
        <p:nvGrpSpPr>
          <p:cNvPr id="607" name="Google Shape;607;p52"/>
          <p:cNvGrpSpPr/>
          <p:nvPr/>
        </p:nvGrpSpPr>
        <p:grpSpPr>
          <a:xfrm>
            <a:off x="447225" y="1790100"/>
            <a:ext cx="7894700" cy="752400"/>
            <a:chOff x="876675" y="1786100"/>
            <a:chExt cx="7894700" cy="752400"/>
          </a:xfrm>
        </p:grpSpPr>
        <p:sp>
          <p:nvSpPr>
            <p:cNvPr id="608" name="Google Shape;608;p52"/>
            <p:cNvSpPr/>
            <p:nvPr/>
          </p:nvSpPr>
          <p:spPr>
            <a:xfrm>
              <a:off x="876675" y="19062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609" name="Google Shape;609;p52"/>
            <p:cNvSpPr txBox="1"/>
            <p:nvPr/>
          </p:nvSpPr>
          <p:spPr>
            <a:xfrm>
              <a:off x="1701875" y="178610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From here we’re going to have </a:t>
              </a:r>
              <a:r>
                <a:rPr b="1" lang="en" sz="2400">
                  <a:solidFill>
                    <a:srgbClr val="353535"/>
                  </a:solidFill>
                  <a:latin typeface="Open Sans"/>
                  <a:ea typeface="Open Sans"/>
                  <a:cs typeface="Open Sans"/>
                  <a:sym typeface="Open Sans"/>
                </a:rPr>
                <a:t>two </a:t>
              </a:r>
              <a:r>
                <a:rPr lang="en" sz="2400">
                  <a:solidFill>
                    <a:srgbClr val="353535"/>
                  </a:solidFill>
                  <a:latin typeface="Open Sans"/>
                  <a:ea typeface="Open Sans"/>
                  <a:cs typeface="Open Sans"/>
                  <a:sym typeface="Open Sans"/>
                </a:rPr>
                <a:t>terminal/ command prompt windows open.</a:t>
              </a:r>
              <a:endParaRPr sz="2400">
                <a:solidFill>
                  <a:srgbClr val="353535"/>
                </a:solidFill>
                <a:latin typeface="Open Sans"/>
                <a:ea typeface="Open Sans"/>
                <a:cs typeface="Open Sans"/>
                <a:sym typeface="Open Sans"/>
              </a:endParaRPr>
            </a:p>
          </p:txBody>
        </p:sp>
      </p:grpSp>
      <p:grpSp>
        <p:nvGrpSpPr>
          <p:cNvPr id="610" name="Google Shape;610;p52"/>
          <p:cNvGrpSpPr/>
          <p:nvPr/>
        </p:nvGrpSpPr>
        <p:grpSpPr>
          <a:xfrm>
            <a:off x="472250" y="3217750"/>
            <a:ext cx="7827800" cy="784700"/>
            <a:chOff x="876675" y="1753800"/>
            <a:chExt cx="7827800" cy="784700"/>
          </a:xfrm>
        </p:grpSpPr>
        <p:sp>
          <p:nvSpPr>
            <p:cNvPr id="611" name="Google Shape;611;p52"/>
            <p:cNvSpPr/>
            <p:nvPr/>
          </p:nvSpPr>
          <p:spPr>
            <a:xfrm>
              <a:off x="876675" y="1753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612" name="Google Shape;612;p52"/>
            <p:cNvSpPr txBox="1"/>
            <p:nvPr/>
          </p:nvSpPr>
          <p:spPr>
            <a:xfrm>
              <a:off x="1701875" y="1786100"/>
              <a:ext cx="700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first window will be our </a:t>
              </a:r>
              <a:r>
                <a:rPr b="1" lang="en" sz="2400">
                  <a:solidFill>
                    <a:srgbClr val="353535"/>
                  </a:solidFill>
                  <a:latin typeface="Open Sans"/>
                  <a:ea typeface="Open Sans"/>
                  <a:cs typeface="Open Sans"/>
                  <a:sym typeface="Open Sans"/>
                </a:rPr>
                <a:t>TechMarketplace DApp. </a:t>
              </a:r>
              <a:r>
                <a:rPr lang="en" sz="2400">
                  <a:solidFill>
                    <a:srgbClr val="353535"/>
                  </a:solidFill>
                  <a:latin typeface="Open Sans"/>
                  <a:ea typeface="Open Sans"/>
                  <a:cs typeface="Open Sans"/>
                  <a:sym typeface="Open Sans"/>
                </a:rPr>
                <a:t>That’s the source code you just downloaded and installed.</a:t>
              </a:r>
              <a:endParaRPr sz="2400">
                <a:solidFill>
                  <a:srgbClr val="353535"/>
                </a:solidFill>
                <a:latin typeface="Open Sans"/>
                <a:ea typeface="Open Sans"/>
                <a:cs typeface="Open Sans"/>
                <a:sym typeface="Open Sans"/>
              </a:endParaRPr>
            </a:p>
          </p:txBody>
        </p:sp>
      </p:grpSp>
      <p:sp>
        <p:nvSpPr>
          <p:cNvPr id="613" name="Google Shape;613;p5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5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 Quick Note</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grpSp>
        <p:nvGrpSpPr>
          <p:cNvPr id="619" name="Google Shape;619;p53"/>
          <p:cNvGrpSpPr/>
          <p:nvPr/>
        </p:nvGrpSpPr>
        <p:grpSpPr>
          <a:xfrm>
            <a:off x="447225" y="1790100"/>
            <a:ext cx="7894700" cy="752400"/>
            <a:chOff x="876675" y="1786100"/>
            <a:chExt cx="7894700" cy="752400"/>
          </a:xfrm>
        </p:grpSpPr>
        <p:sp>
          <p:nvSpPr>
            <p:cNvPr id="620" name="Google Shape;620;p53"/>
            <p:cNvSpPr/>
            <p:nvPr/>
          </p:nvSpPr>
          <p:spPr>
            <a:xfrm>
              <a:off x="876675" y="19062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621" name="Google Shape;621;p53"/>
            <p:cNvSpPr txBox="1"/>
            <p:nvPr/>
          </p:nvSpPr>
          <p:spPr>
            <a:xfrm>
              <a:off x="1701875" y="178610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From here we’re going to have </a:t>
              </a:r>
              <a:r>
                <a:rPr b="1" lang="en" sz="2400">
                  <a:solidFill>
                    <a:srgbClr val="353535"/>
                  </a:solidFill>
                  <a:latin typeface="Open Sans"/>
                  <a:ea typeface="Open Sans"/>
                  <a:cs typeface="Open Sans"/>
                  <a:sym typeface="Open Sans"/>
                </a:rPr>
                <a:t>two </a:t>
              </a:r>
              <a:r>
                <a:rPr lang="en" sz="2400">
                  <a:solidFill>
                    <a:srgbClr val="353535"/>
                  </a:solidFill>
                  <a:latin typeface="Open Sans"/>
                  <a:ea typeface="Open Sans"/>
                  <a:cs typeface="Open Sans"/>
                  <a:sym typeface="Open Sans"/>
                </a:rPr>
                <a:t>terminal/ command prompt windows open.</a:t>
              </a:r>
              <a:endParaRPr sz="2400">
                <a:solidFill>
                  <a:srgbClr val="353535"/>
                </a:solidFill>
                <a:latin typeface="Open Sans"/>
                <a:ea typeface="Open Sans"/>
                <a:cs typeface="Open Sans"/>
                <a:sym typeface="Open Sans"/>
              </a:endParaRPr>
            </a:p>
          </p:txBody>
        </p:sp>
      </p:grpSp>
      <p:grpSp>
        <p:nvGrpSpPr>
          <p:cNvPr id="622" name="Google Shape;622;p53"/>
          <p:cNvGrpSpPr/>
          <p:nvPr/>
        </p:nvGrpSpPr>
        <p:grpSpPr>
          <a:xfrm>
            <a:off x="472250" y="3217750"/>
            <a:ext cx="7827800" cy="784700"/>
            <a:chOff x="876675" y="1753800"/>
            <a:chExt cx="7827800" cy="784700"/>
          </a:xfrm>
        </p:grpSpPr>
        <p:sp>
          <p:nvSpPr>
            <p:cNvPr id="623" name="Google Shape;623;p53"/>
            <p:cNvSpPr/>
            <p:nvPr/>
          </p:nvSpPr>
          <p:spPr>
            <a:xfrm>
              <a:off x="876675" y="1753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624" name="Google Shape;624;p53"/>
            <p:cNvSpPr txBox="1"/>
            <p:nvPr/>
          </p:nvSpPr>
          <p:spPr>
            <a:xfrm>
              <a:off x="1701875" y="1786100"/>
              <a:ext cx="700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first window will be our </a:t>
              </a:r>
              <a:r>
                <a:rPr b="1" lang="en" sz="2400">
                  <a:solidFill>
                    <a:srgbClr val="353535"/>
                  </a:solidFill>
                  <a:latin typeface="Open Sans"/>
                  <a:ea typeface="Open Sans"/>
                  <a:cs typeface="Open Sans"/>
                  <a:sym typeface="Open Sans"/>
                </a:rPr>
                <a:t>TechMarketplace DApp. </a:t>
              </a:r>
              <a:r>
                <a:rPr lang="en" sz="2400">
                  <a:solidFill>
                    <a:srgbClr val="353535"/>
                  </a:solidFill>
                  <a:latin typeface="Open Sans"/>
                  <a:ea typeface="Open Sans"/>
                  <a:cs typeface="Open Sans"/>
                  <a:sym typeface="Open Sans"/>
                </a:rPr>
                <a:t>That’s the source code you just downloaded and installed.</a:t>
              </a:r>
              <a:endParaRPr sz="2400">
                <a:solidFill>
                  <a:srgbClr val="353535"/>
                </a:solidFill>
                <a:latin typeface="Open Sans"/>
                <a:ea typeface="Open Sans"/>
                <a:cs typeface="Open Sans"/>
                <a:sym typeface="Open Sans"/>
              </a:endParaRPr>
            </a:p>
          </p:txBody>
        </p:sp>
      </p:grpSp>
      <p:grpSp>
        <p:nvGrpSpPr>
          <p:cNvPr id="625" name="Google Shape;625;p53"/>
          <p:cNvGrpSpPr/>
          <p:nvPr/>
        </p:nvGrpSpPr>
        <p:grpSpPr>
          <a:xfrm>
            <a:off x="472250" y="4817950"/>
            <a:ext cx="7827800" cy="784700"/>
            <a:chOff x="876675" y="1753800"/>
            <a:chExt cx="7827800" cy="784700"/>
          </a:xfrm>
        </p:grpSpPr>
        <p:sp>
          <p:nvSpPr>
            <p:cNvPr id="626" name="Google Shape;626;p53"/>
            <p:cNvSpPr/>
            <p:nvPr/>
          </p:nvSpPr>
          <p:spPr>
            <a:xfrm>
              <a:off x="876675" y="17538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627" name="Google Shape;627;p53"/>
            <p:cNvSpPr txBox="1"/>
            <p:nvPr/>
          </p:nvSpPr>
          <p:spPr>
            <a:xfrm>
              <a:off x="1701875" y="1786100"/>
              <a:ext cx="70026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second window will be running the </a:t>
              </a:r>
              <a:r>
                <a:rPr b="1" lang="en" sz="2400">
                  <a:solidFill>
                    <a:srgbClr val="353535"/>
                  </a:solidFill>
                  <a:latin typeface="Open Sans"/>
                  <a:ea typeface="Open Sans"/>
                  <a:cs typeface="Open Sans"/>
                  <a:sym typeface="Open Sans"/>
                </a:rPr>
                <a:t>Quorum Network. </a:t>
              </a:r>
              <a:r>
                <a:rPr lang="en" sz="2400">
                  <a:solidFill>
                    <a:srgbClr val="353535"/>
                  </a:solidFill>
                  <a:latin typeface="Open Sans"/>
                  <a:ea typeface="Open Sans"/>
                  <a:cs typeface="Open Sans"/>
                  <a:sym typeface="Open Sans"/>
                </a:rPr>
                <a:t>We’re going to open this window next!</a:t>
              </a:r>
              <a:endParaRPr sz="2400">
                <a:solidFill>
                  <a:srgbClr val="353535"/>
                </a:solidFill>
                <a:latin typeface="Open Sans"/>
                <a:ea typeface="Open Sans"/>
                <a:cs typeface="Open Sans"/>
                <a:sym typeface="Open Sans"/>
              </a:endParaRPr>
            </a:p>
          </p:txBody>
        </p:sp>
      </p:grpSp>
      <p:sp>
        <p:nvSpPr>
          <p:cNvPr id="628" name="Google Shape;628;p5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9" name="Google Shape;629;p5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 Quick Note</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54"/>
          <p:cNvSpPr txBox="1"/>
          <p:nvPr/>
        </p:nvSpPr>
        <p:spPr>
          <a:xfrm>
            <a:off x="3528150" y="15318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635" name="Google Shape;635;p54"/>
          <p:cNvSpPr txBox="1"/>
          <p:nvPr/>
        </p:nvSpPr>
        <p:spPr>
          <a:xfrm>
            <a:off x="282000" y="2201725"/>
            <a:ext cx="8493900" cy="670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Open a new terminal/command prompt window and t</a:t>
            </a:r>
            <a:r>
              <a:rPr lang="en" sz="2200">
                <a:solidFill>
                  <a:schemeClr val="dk1"/>
                </a:solidFill>
                <a:latin typeface="Open Sans"/>
                <a:ea typeface="Open Sans"/>
                <a:cs typeface="Open Sans"/>
                <a:sym typeface="Open Sans"/>
              </a:rPr>
              <a:t>ype the commands below. </a:t>
            </a:r>
            <a:endParaRPr sz="2200">
              <a:solidFill>
                <a:schemeClr val="dk1"/>
              </a:solidFill>
              <a:latin typeface="Open Sans"/>
              <a:ea typeface="Open Sans"/>
              <a:cs typeface="Open Sans"/>
              <a:sym typeface="Open Sans"/>
            </a:endParaRPr>
          </a:p>
        </p:txBody>
      </p:sp>
      <p:grpSp>
        <p:nvGrpSpPr>
          <p:cNvPr id="636" name="Google Shape;636;p54"/>
          <p:cNvGrpSpPr/>
          <p:nvPr/>
        </p:nvGrpSpPr>
        <p:grpSpPr>
          <a:xfrm>
            <a:off x="358205" y="3211037"/>
            <a:ext cx="5508576" cy="3387802"/>
            <a:chOff x="1248950" y="4479490"/>
            <a:chExt cx="6322250" cy="2903996"/>
          </a:xfrm>
        </p:grpSpPr>
        <p:grpSp>
          <p:nvGrpSpPr>
            <p:cNvPr id="637" name="Google Shape;637;p54"/>
            <p:cNvGrpSpPr/>
            <p:nvPr/>
          </p:nvGrpSpPr>
          <p:grpSpPr>
            <a:xfrm>
              <a:off x="1248950" y="4479490"/>
              <a:ext cx="6322250" cy="2903996"/>
              <a:chOff x="1248950" y="4479490"/>
              <a:chExt cx="6322250" cy="2903996"/>
            </a:xfrm>
          </p:grpSpPr>
          <p:sp>
            <p:nvSpPr>
              <p:cNvPr id="638" name="Google Shape;638;p5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1" name="Google Shape;641;p5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5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54"/>
          <p:cNvGrpSpPr/>
          <p:nvPr/>
        </p:nvGrpSpPr>
        <p:grpSpPr>
          <a:xfrm>
            <a:off x="358197" y="3459383"/>
            <a:ext cx="5461615" cy="2882993"/>
            <a:chOff x="1410874" y="2582318"/>
            <a:chExt cx="6268351" cy="2768382"/>
          </a:xfrm>
        </p:grpSpPr>
        <p:sp>
          <p:nvSpPr>
            <p:cNvPr id="645" name="Google Shape;645;p54"/>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a:t>
              </a:r>
              <a:r>
                <a:rPr lang="en">
                  <a:solidFill>
                    <a:srgbClr val="F7D48B"/>
                  </a:solidFill>
                  <a:latin typeface="Consolas"/>
                  <a:ea typeface="Consolas"/>
                  <a:cs typeface="Consolas"/>
                  <a:sym typeface="Consolas"/>
                </a:rPr>
                <a:t>d</a:t>
              </a:r>
              <a:r>
                <a:rPr lang="en">
                  <a:solidFill>
                    <a:srgbClr val="F7D48B"/>
                  </a:solidFill>
                  <a:latin typeface="Consolas"/>
                  <a:ea typeface="Consolas"/>
                  <a:cs typeface="Consolas"/>
                  <a:sym typeface="Consolas"/>
                </a:rPr>
                <a:t>ocker pull mlhacks/mlh-localhost-quorum-network</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Status: Image is up to date for mlhacks/mlh-localhost-quorum-network:latest</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 docker run -it -p 22000:22000 -p 22001:22001 -p 22002:22002 mlhacks/mlh-localhost-quorum-network</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Starting Constellation nodes</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constellation-node --url=https://127.0.0.1:9001/ --port=9001 --workdir=qdata/c1 --socket=tm.ipc --publickeys=tm.pub --privatekeys=tm.key --othernodes=https://12</a:t>
              </a:r>
              <a:endParaRPr>
                <a:solidFill>
                  <a:srgbClr val="FFFFFF"/>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646" name="Google Shape;646;p54"/>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sp>
        <p:nvSpPr>
          <p:cNvPr id="647" name="Google Shape;647;p54"/>
          <p:cNvSpPr txBox="1"/>
          <p:nvPr/>
        </p:nvSpPr>
        <p:spPr>
          <a:xfrm>
            <a:off x="6005250" y="3353187"/>
            <a:ext cx="3092100" cy="279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 these commands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Retrieves the Quorum code from our Docker repository.</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 6: </a:t>
            </a:r>
            <a:r>
              <a:rPr lang="en" sz="1800">
                <a:latin typeface="Open Sans"/>
                <a:ea typeface="Open Sans"/>
                <a:cs typeface="Open Sans"/>
                <a:sym typeface="Open Sans"/>
              </a:rPr>
              <a:t>Begins the Quorum network with several nodes.</a:t>
            </a:r>
            <a:endParaRPr sz="1800">
              <a:latin typeface="Open Sans"/>
              <a:ea typeface="Open Sans"/>
              <a:cs typeface="Open Sans"/>
              <a:sym typeface="Open Sans"/>
            </a:endParaRPr>
          </a:p>
        </p:txBody>
      </p:sp>
      <p:sp>
        <p:nvSpPr>
          <p:cNvPr id="648" name="Google Shape;648;p5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9" name="Google Shape;649;p54"/>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Run the Quorum Network</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3" name="Shape 653"/>
        <p:cNvGrpSpPr/>
        <p:nvPr/>
      </p:nvGrpSpPr>
      <p:grpSpPr>
        <a:xfrm>
          <a:off x="0" y="0"/>
          <a:ext cx="0" cy="0"/>
          <a:chOff x="0" y="0"/>
          <a:chExt cx="0" cy="0"/>
        </a:xfrm>
      </p:grpSpPr>
      <p:sp>
        <p:nvSpPr>
          <p:cNvPr id="654" name="Google Shape;654;p55"/>
          <p:cNvSpPr txBox="1"/>
          <p:nvPr/>
        </p:nvSpPr>
        <p:spPr>
          <a:xfrm>
            <a:off x="3528150" y="15318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grpSp>
        <p:nvGrpSpPr>
          <p:cNvPr id="655" name="Google Shape;655;p55"/>
          <p:cNvGrpSpPr/>
          <p:nvPr/>
        </p:nvGrpSpPr>
        <p:grpSpPr>
          <a:xfrm>
            <a:off x="354540" y="3367689"/>
            <a:ext cx="5508576" cy="2920840"/>
            <a:chOff x="1248950" y="4479490"/>
            <a:chExt cx="6322250" cy="2903996"/>
          </a:xfrm>
        </p:grpSpPr>
        <p:grpSp>
          <p:nvGrpSpPr>
            <p:cNvPr id="656" name="Google Shape;656;p55"/>
            <p:cNvGrpSpPr/>
            <p:nvPr/>
          </p:nvGrpSpPr>
          <p:grpSpPr>
            <a:xfrm>
              <a:off x="1248950" y="4479490"/>
              <a:ext cx="6322250" cy="2903996"/>
              <a:chOff x="1248950" y="4479490"/>
              <a:chExt cx="6322250" cy="2903996"/>
            </a:xfrm>
          </p:grpSpPr>
          <p:sp>
            <p:nvSpPr>
              <p:cNvPr id="657" name="Google Shape;657;p5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5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0" name="Google Shape;660;p5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 name="Google Shape;663;p55"/>
          <p:cNvGrpSpPr/>
          <p:nvPr/>
        </p:nvGrpSpPr>
        <p:grpSpPr>
          <a:xfrm>
            <a:off x="390283" y="3589445"/>
            <a:ext cx="5461615" cy="2576810"/>
            <a:chOff x="1498329" y="2582318"/>
            <a:chExt cx="6268351" cy="2768382"/>
          </a:xfrm>
        </p:grpSpPr>
        <p:sp>
          <p:nvSpPr>
            <p:cNvPr id="664" name="Google Shape;664;p55"/>
            <p:cNvSpPr txBox="1"/>
            <p:nvPr/>
          </p:nvSpPr>
          <p:spPr>
            <a:xfrm>
              <a:off x="1937981"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a:t>
              </a:r>
              <a:r>
                <a:rPr lang="en">
                  <a:solidFill>
                    <a:srgbClr val="F7D48B"/>
                  </a:solidFill>
                  <a:latin typeface="Consolas"/>
                  <a:ea typeface="Consolas"/>
                  <a:cs typeface="Consolas"/>
                  <a:sym typeface="Consolas"/>
                </a:rPr>
                <a:t>t</a:t>
              </a:r>
              <a:r>
                <a:rPr lang="en">
                  <a:solidFill>
                    <a:srgbClr val="F7D48B"/>
                  </a:solidFill>
                  <a:latin typeface="Consolas"/>
                  <a:ea typeface="Consolas"/>
                  <a:cs typeface="Consolas"/>
                  <a:sym typeface="Consolas"/>
                </a:rPr>
                <a:t>ruffle compile</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  Compiling ./contracts/Market.sol...</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  Compiling ./contracts/Migrations.sol...</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  Writing artifacts to ./build/contracts</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 </a:t>
              </a:r>
              <a:r>
                <a:rPr lang="en">
                  <a:solidFill>
                    <a:srgbClr val="F7D48B"/>
                  </a:solidFill>
                  <a:latin typeface="Consolas"/>
                  <a:ea typeface="Consolas"/>
                  <a:cs typeface="Consolas"/>
                  <a:sym typeface="Consolas"/>
                </a:rPr>
                <a:t>t</a:t>
              </a:r>
              <a:r>
                <a:rPr lang="en">
                  <a:solidFill>
                    <a:srgbClr val="F7D48B"/>
                  </a:solidFill>
                  <a:latin typeface="Consolas"/>
                  <a:ea typeface="Consolas"/>
                  <a:cs typeface="Consolas"/>
                  <a:sym typeface="Consolas"/>
                </a:rPr>
                <a:t>ruffle migrate</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  Using network 'development'.</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  Running migration: 1_initial_migration.js</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    Deploying Migrations...</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665" name="Google Shape;665;p55"/>
            <p:cNvSpPr txBox="1"/>
            <p:nvPr/>
          </p:nvSpPr>
          <p:spPr>
            <a:xfrm>
              <a:off x="1498329"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p:txBody>
        </p:sp>
      </p:grpSp>
      <p:sp>
        <p:nvSpPr>
          <p:cNvPr id="666" name="Google Shape;666;p5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7" name="Google Shape;667;p55"/>
          <p:cNvSpPr txBox="1"/>
          <p:nvPr/>
        </p:nvSpPr>
        <p:spPr>
          <a:xfrm>
            <a:off x="282000" y="2201725"/>
            <a:ext cx="8673300" cy="942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Return to the other terminal/command prompt window (that’s the </a:t>
            </a:r>
            <a:r>
              <a:rPr b="1" lang="en" sz="2200">
                <a:solidFill>
                  <a:schemeClr val="dk1"/>
                </a:solidFill>
                <a:latin typeface="Open Sans"/>
                <a:ea typeface="Open Sans"/>
                <a:cs typeface="Open Sans"/>
                <a:sym typeface="Open Sans"/>
              </a:rPr>
              <a:t>TechMarketplace </a:t>
            </a:r>
            <a:r>
              <a:rPr lang="en" sz="2200">
                <a:solidFill>
                  <a:schemeClr val="dk1"/>
                </a:solidFill>
                <a:latin typeface="Open Sans"/>
                <a:ea typeface="Open Sans"/>
                <a:cs typeface="Open Sans"/>
                <a:sym typeface="Open Sans"/>
              </a:rPr>
              <a:t>window).  Type the commands. </a:t>
            </a:r>
            <a:endParaRPr sz="2200">
              <a:solidFill>
                <a:schemeClr val="dk1"/>
              </a:solidFill>
              <a:latin typeface="Open Sans"/>
              <a:ea typeface="Open Sans"/>
              <a:cs typeface="Open Sans"/>
              <a:sym typeface="Open Sans"/>
            </a:endParaRPr>
          </a:p>
        </p:txBody>
      </p:sp>
      <p:sp>
        <p:nvSpPr>
          <p:cNvPr id="668" name="Google Shape;668;p55"/>
          <p:cNvSpPr txBox="1"/>
          <p:nvPr/>
        </p:nvSpPr>
        <p:spPr>
          <a:xfrm>
            <a:off x="6005250" y="3353187"/>
            <a:ext cx="3092100" cy="279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 these commands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a:t>
            </a:r>
            <a:r>
              <a:rPr lang="en" sz="1800">
                <a:solidFill>
                  <a:schemeClr val="dk1"/>
                </a:solidFill>
                <a:latin typeface="Open Sans"/>
                <a:ea typeface="Open Sans"/>
                <a:cs typeface="Open Sans"/>
                <a:sym typeface="Open Sans"/>
              </a:rPr>
              <a:t> Compiles the contracts </a:t>
            </a:r>
            <a:r>
              <a:rPr lang="en" sz="1800">
                <a:solidFill>
                  <a:schemeClr val="dk1"/>
                </a:solidFill>
                <a:latin typeface="Courier New"/>
                <a:ea typeface="Courier New"/>
                <a:cs typeface="Courier New"/>
                <a:sym typeface="Courier New"/>
              </a:rPr>
              <a:t>Market.sol</a:t>
            </a:r>
            <a:r>
              <a:rPr lang="en" sz="1800">
                <a:solidFill>
                  <a:schemeClr val="dk1"/>
                </a:solidFill>
                <a:latin typeface="Open Sans"/>
                <a:ea typeface="Open Sans"/>
                <a:cs typeface="Open Sans"/>
                <a:sym typeface="Open Sans"/>
              </a:rPr>
              <a:t> and </a:t>
            </a:r>
            <a:r>
              <a:rPr lang="en" sz="1800">
                <a:solidFill>
                  <a:schemeClr val="dk1"/>
                </a:solidFill>
                <a:latin typeface="Courier New"/>
                <a:ea typeface="Courier New"/>
                <a:cs typeface="Courier New"/>
                <a:sym typeface="Courier New"/>
              </a:rPr>
              <a:t>Migrate.sol</a:t>
            </a:r>
            <a:endParaRPr sz="1800">
              <a:solidFill>
                <a:schemeClr val="dk1"/>
              </a:solidFill>
              <a:latin typeface="Courier New"/>
              <a:ea typeface="Courier New"/>
              <a:cs typeface="Courier New"/>
              <a:sym typeface="Courier New"/>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7: </a:t>
            </a:r>
            <a:r>
              <a:rPr lang="en" sz="1800">
                <a:solidFill>
                  <a:schemeClr val="dk1"/>
                </a:solidFill>
                <a:latin typeface="Open Sans"/>
                <a:ea typeface="Open Sans"/>
                <a:cs typeface="Open Sans"/>
                <a:sym typeface="Open Sans"/>
              </a:rPr>
              <a:t>Migrates your contracts to the Quorum network </a:t>
            </a:r>
            <a:endParaRPr b="1" sz="1800">
              <a:latin typeface="Open Sans"/>
              <a:ea typeface="Open Sans"/>
              <a:cs typeface="Open Sans"/>
              <a:sym typeface="Open Sans"/>
            </a:endParaRPr>
          </a:p>
        </p:txBody>
      </p:sp>
      <p:sp>
        <p:nvSpPr>
          <p:cNvPr id="669" name="Google Shape;669;p5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Compile and Migrate Contracts</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3" name="Shape 673"/>
        <p:cNvGrpSpPr/>
        <p:nvPr/>
      </p:nvGrpSpPr>
      <p:grpSpPr>
        <a:xfrm>
          <a:off x="0" y="0"/>
          <a:ext cx="0" cy="0"/>
          <a:chOff x="0" y="0"/>
          <a:chExt cx="0" cy="0"/>
        </a:xfrm>
      </p:grpSpPr>
      <p:sp>
        <p:nvSpPr>
          <p:cNvPr id="674" name="Google Shape;674;p56"/>
          <p:cNvSpPr txBox="1"/>
          <p:nvPr/>
        </p:nvSpPr>
        <p:spPr>
          <a:xfrm>
            <a:off x="3528150" y="15318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675" name="Google Shape;675;p56"/>
          <p:cNvSpPr txBox="1"/>
          <p:nvPr/>
        </p:nvSpPr>
        <p:spPr>
          <a:xfrm>
            <a:off x="2422350" y="2299513"/>
            <a:ext cx="4299300" cy="6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200">
                <a:solidFill>
                  <a:schemeClr val="dk1"/>
                </a:solidFill>
                <a:latin typeface="Open Sans"/>
                <a:ea typeface="Open Sans"/>
                <a:cs typeface="Open Sans"/>
                <a:sym typeface="Open Sans"/>
              </a:rPr>
              <a:t>3. 	</a:t>
            </a:r>
            <a:r>
              <a:rPr lang="en" sz="2200">
                <a:solidFill>
                  <a:schemeClr val="dk1"/>
                </a:solidFill>
                <a:latin typeface="Open Sans"/>
                <a:ea typeface="Open Sans"/>
                <a:cs typeface="Open Sans"/>
                <a:sym typeface="Open Sans"/>
              </a:rPr>
              <a:t>Type the command below. </a:t>
            </a:r>
            <a:endParaRPr sz="2200">
              <a:solidFill>
                <a:schemeClr val="dk1"/>
              </a:solidFill>
              <a:latin typeface="Open Sans"/>
              <a:ea typeface="Open Sans"/>
              <a:cs typeface="Open Sans"/>
              <a:sym typeface="Open Sans"/>
            </a:endParaRPr>
          </a:p>
        </p:txBody>
      </p:sp>
      <p:grpSp>
        <p:nvGrpSpPr>
          <p:cNvPr id="676" name="Google Shape;676;p56"/>
          <p:cNvGrpSpPr/>
          <p:nvPr/>
        </p:nvGrpSpPr>
        <p:grpSpPr>
          <a:xfrm>
            <a:off x="393940" y="3357264"/>
            <a:ext cx="5508576" cy="2920840"/>
            <a:chOff x="1248950" y="4479490"/>
            <a:chExt cx="6322250" cy="2903996"/>
          </a:xfrm>
        </p:grpSpPr>
        <p:grpSp>
          <p:nvGrpSpPr>
            <p:cNvPr id="677" name="Google Shape;677;p56"/>
            <p:cNvGrpSpPr/>
            <p:nvPr/>
          </p:nvGrpSpPr>
          <p:grpSpPr>
            <a:xfrm>
              <a:off x="1248950" y="4479490"/>
              <a:ext cx="6322250" cy="2903996"/>
              <a:chOff x="1248950" y="4479490"/>
              <a:chExt cx="6322250" cy="2903996"/>
            </a:xfrm>
          </p:grpSpPr>
          <p:sp>
            <p:nvSpPr>
              <p:cNvPr id="678" name="Google Shape;678;p56"/>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1" name="Google Shape;681;p5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 name="Google Shape;684;p56"/>
          <p:cNvGrpSpPr/>
          <p:nvPr/>
        </p:nvGrpSpPr>
        <p:grpSpPr>
          <a:xfrm>
            <a:off x="393933" y="3579020"/>
            <a:ext cx="5461615" cy="2576810"/>
            <a:chOff x="1410874" y="2582318"/>
            <a:chExt cx="6268351" cy="2768382"/>
          </a:xfrm>
        </p:grpSpPr>
        <p:sp>
          <p:nvSpPr>
            <p:cNvPr id="685" name="Google Shape;685;p56"/>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 . . Saving artifacts...</a:t>
              </a:r>
              <a:endParaRPr>
                <a:solidFill>
                  <a:srgbClr val="FFFFFF"/>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r>
                <a:rPr lang="en">
                  <a:solidFill>
                    <a:srgbClr val="F7D48B"/>
                  </a:solidFill>
                  <a:latin typeface="Consolas"/>
                  <a:ea typeface="Consolas"/>
                  <a:cs typeface="Consolas"/>
                  <a:sym typeface="Consolas"/>
                </a:rPr>
                <a:t>$ </a:t>
              </a:r>
              <a:r>
                <a:rPr lang="en">
                  <a:solidFill>
                    <a:srgbClr val="F7D48B"/>
                  </a:solidFill>
                  <a:latin typeface="Consolas"/>
                  <a:ea typeface="Consolas"/>
                  <a:cs typeface="Consolas"/>
                  <a:sym typeface="Consolas"/>
                </a:rPr>
                <a:t>n</a:t>
              </a:r>
              <a:r>
                <a:rPr lang="en">
                  <a:solidFill>
                    <a:srgbClr val="F7D48B"/>
                  </a:solidFill>
                  <a:latin typeface="Consolas"/>
                  <a:ea typeface="Consolas"/>
                  <a:cs typeface="Consolas"/>
                  <a:sym typeface="Consolas"/>
                </a:rPr>
                <a:t>pm run</a:t>
              </a:r>
              <a:r>
                <a:rPr lang="en">
                  <a:solidFill>
                    <a:srgbClr val="F7D48B"/>
                  </a:solidFill>
                  <a:latin typeface="Consolas"/>
                  <a:ea typeface="Consolas"/>
                  <a:cs typeface="Consolas"/>
                  <a:sym typeface="Consolas"/>
                </a:rPr>
                <a:t> seed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truffle exec scripts/seed.js --network development</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Using network 'development'.</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 [ BigNumber { s: 1, e: 0, c: [Array] },</a:t>
              </a:r>
              <a:endParaRPr>
                <a:solidFill>
                  <a:srgbClr val="D9D9D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D9D9D9"/>
                  </a:solidFill>
                  <a:latin typeface="Consolas"/>
                  <a:ea typeface="Consolas"/>
                  <a:cs typeface="Consolas"/>
                  <a:sym typeface="Consolas"/>
                </a:rPr>
                <a:t>    '0x0000000000000000000000000000000000000000',</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686" name="Google Shape;686;p56"/>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p:txBody>
        </p:sp>
      </p:grpSp>
      <p:sp>
        <p:nvSpPr>
          <p:cNvPr id="687" name="Google Shape;687;p5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88" name="Google Shape;688;p56"/>
          <p:cNvSpPr txBox="1"/>
          <p:nvPr/>
        </p:nvSpPr>
        <p:spPr>
          <a:xfrm>
            <a:off x="6005250" y="3353187"/>
            <a:ext cx="3092100" cy="279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 these commands do?</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lang="en" sz="1600">
                <a:solidFill>
                  <a:schemeClr val="dk1"/>
                </a:solidFill>
                <a:latin typeface="Open Sans"/>
                <a:ea typeface="Open Sans"/>
                <a:cs typeface="Open Sans"/>
                <a:sym typeface="Open Sans"/>
              </a:rPr>
              <a:t>Make sure you see</a:t>
            </a:r>
            <a:r>
              <a:rPr b="1" lang="en" sz="1600">
                <a:solidFill>
                  <a:schemeClr val="dk1"/>
                </a:solidFill>
                <a:latin typeface="Open Sans"/>
                <a:ea typeface="Open Sans"/>
                <a:cs typeface="Open Sans"/>
                <a:sym typeface="Open Sans"/>
              </a:rPr>
              <a:t> Line 1 </a:t>
            </a:r>
            <a:r>
              <a:rPr lang="en" sz="1600">
                <a:solidFill>
                  <a:schemeClr val="dk1"/>
                </a:solidFill>
                <a:latin typeface="Open Sans"/>
                <a:ea typeface="Open Sans"/>
                <a:cs typeface="Open Sans"/>
                <a:sym typeface="Open Sans"/>
              </a:rPr>
              <a:t>before you run</a:t>
            </a:r>
            <a:r>
              <a:rPr b="1" lang="en" sz="1600">
                <a:solidFill>
                  <a:schemeClr val="dk1"/>
                </a:solidFill>
                <a:latin typeface="Open Sans"/>
                <a:ea typeface="Open Sans"/>
                <a:cs typeface="Open Sans"/>
                <a:sym typeface="Open Sans"/>
              </a:rPr>
              <a:t> Line 3</a:t>
            </a:r>
            <a:endParaRPr b="1"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1000"/>
              </a:spcAft>
              <a:buClr>
                <a:schemeClr val="dk1"/>
              </a:buClr>
              <a:buSzPts val="1600"/>
              <a:buFont typeface="Open Sans"/>
              <a:buChar char="●"/>
            </a:pPr>
            <a:r>
              <a:rPr b="1" lang="en" sz="1600">
                <a:solidFill>
                  <a:schemeClr val="dk1"/>
                </a:solidFill>
                <a:latin typeface="Open Sans"/>
                <a:ea typeface="Open Sans"/>
                <a:cs typeface="Open Sans"/>
                <a:sym typeface="Open Sans"/>
              </a:rPr>
              <a:t>Line 3:</a:t>
            </a:r>
            <a:r>
              <a:rPr lang="en" sz="1600">
                <a:solidFill>
                  <a:schemeClr val="dk1"/>
                </a:solidFill>
                <a:latin typeface="Open Sans"/>
                <a:ea typeface="Open Sans"/>
                <a:cs typeface="Open Sans"/>
                <a:sym typeface="Open Sans"/>
              </a:rPr>
              <a:t> runs the seed file, which populates the marketplace from the items.json file. </a:t>
            </a:r>
            <a:endParaRPr b="1" sz="1600">
              <a:solidFill>
                <a:schemeClr val="dk1"/>
              </a:solidFill>
              <a:latin typeface="Open Sans"/>
              <a:ea typeface="Open Sans"/>
              <a:cs typeface="Open Sans"/>
              <a:sym typeface="Open Sans"/>
            </a:endParaRPr>
          </a:p>
        </p:txBody>
      </p:sp>
      <p:sp>
        <p:nvSpPr>
          <p:cNvPr id="689" name="Google Shape;689;p5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Run the seed file</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2"/>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&amp; Fill out the Form: </a:t>
            </a:r>
            <a:endParaRPr i="1" sz="3000">
              <a:solidFill>
                <a:schemeClr val="lt1"/>
              </a:solidFill>
              <a:latin typeface="Open Sans"/>
              <a:ea typeface="Open Sans"/>
              <a:cs typeface="Open Sans"/>
              <a:sym typeface="Open Sans"/>
            </a:endParaRPr>
          </a:p>
        </p:txBody>
      </p:sp>
      <p:sp>
        <p:nvSpPr>
          <p:cNvPr id="100" name="Google Shape;100;p12"/>
          <p:cNvSpPr/>
          <p:nvPr/>
        </p:nvSpPr>
        <p:spPr>
          <a:xfrm>
            <a:off x="877950" y="185980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cxnSp>
        <p:nvCxnSpPr>
          <p:cNvPr id="101" name="Google Shape;101;p12"/>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102" name="Google Shape;102;p12"/>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Afterwards, Check your Email to Find:</a:t>
            </a:r>
            <a:endParaRPr i="1" sz="3000">
              <a:solidFill>
                <a:schemeClr val="lt1"/>
              </a:solidFill>
              <a:latin typeface="Open Sans"/>
              <a:ea typeface="Open Sans"/>
              <a:cs typeface="Open Sans"/>
              <a:sym typeface="Open Sans"/>
            </a:endParaRPr>
          </a:p>
        </p:txBody>
      </p:sp>
      <p:sp>
        <p:nvSpPr>
          <p:cNvPr id="103" name="Google Shape;103;p12"/>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An Invite to the MLH Slack</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endParaRPr>
          </a:p>
        </p:txBody>
      </p:sp>
      <p:sp>
        <p:nvSpPr>
          <p:cNvPr id="104" name="Google Shape;104;p12"/>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105" name="Google Shape;105;p12"/>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06" name="Google Shape;106;p12"/>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107" name="Google Shape;107;p12"/>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108" name="Google Shape;108;p12"/>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
        <p:nvSpPr>
          <p:cNvPr id="109" name="Google Shape;109;p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57"/>
          <p:cNvSpPr txBox="1"/>
          <p:nvPr/>
        </p:nvSpPr>
        <p:spPr>
          <a:xfrm>
            <a:off x="3528150" y="15318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695" name="Google Shape;695;p57"/>
          <p:cNvSpPr txBox="1"/>
          <p:nvPr/>
        </p:nvSpPr>
        <p:spPr>
          <a:xfrm>
            <a:off x="2422350" y="2299513"/>
            <a:ext cx="4299300" cy="67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200">
                <a:solidFill>
                  <a:schemeClr val="dk1"/>
                </a:solidFill>
                <a:latin typeface="Open Sans"/>
                <a:ea typeface="Open Sans"/>
                <a:cs typeface="Open Sans"/>
                <a:sym typeface="Open Sans"/>
              </a:rPr>
              <a:t>4. 	</a:t>
            </a:r>
            <a:r>
              <a:rPr lang="en" sz="2200">
                <a:solidFill>
                  <a:schemeClr val="dk1"/>
                </a:solidFill>
                <a:latin typeface="Open Sans"/>
                <a:ea typeface="Open Sans"/>
                <a:cs typeface="Open Sans"/>
                <a:sym typeface="Open Sans"/>
              </a:rPr>
              <a:t>Type the command below. </a:t>
            </a:r>
            <a:endParaRPr sz="2200">
              <a:solidFill>
                <a:schemeClr val="dk1"/>
              </a:solidFill>
              <a:latin typeface="Open Sans"/>
              <a:ea typeface="Open Sans"/>
              <a:cs typeface="Open Sans"/>
              <a:sym typeface="Open Sans"/>
            </a:endParaRPr>
          </a:p>
        </p:txBody>
      </p:sp>
      <p:grpSp>
        <p:nvGrpSpPr>
          <p:cNvPr id="696" name="Google Shape;696;p57"/>
          <p:cNvGrpSpPr/>
          <p:nvPr/>
        </p:nvGrpSpPr>
        <p:grpSpPr>
          <a:xfrm>
            <a:off x="393940" y="3357264"/>
            <a:ext cx="5508576" cy="2920840"/>
            <a:chOff x="1248950" y="4479490"/>
            <a:chExt cx="6322250" cy="2903996"/>
          </a:xfrm>
        </p:grpSpPr>
        <p:grpSp>
          <p:nvGrpSpPr>
            <p:cNvPr id="697" name="Google Shape;697;p57"/>
            <p:cNvGrpSpPr/>
            <p:nvPr/>
          </p:nvGrpSpPr>
          <p:grpSpPr>
            <a:xfrm>
              <a:off x="1248950" y="4479490"/>
              <a:ext cx="6322250" cy="2903996"/>
              <a:chOff x="1248950" y="4479490"/>
              <a:chExt cx="6322250" cy="2903996"/>
            </a:xfrm>
          </p:grpSpPr>
          <p:sp>
            <p:nvSpPr>
              <p:cNvPr id="698" name="Google Shape;698;p5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1" name="Google Shape;701;p5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7"/>
          <p:cNvGrpSpPr/>
          <p:nvPr/>
        </p:nvGrpSpPr>
        <p:grpSpPr>
          <a:xfrm>
            <a:off x="393933" y="3579020"/>
            <a:ext cx="5461615" cy="2576810"/>
            <a:chOff x="1410874" y="2582318"/>
            <a:chExt cx="6268351" cy="2768382"/>
          </a:xfrm>
        </p:grpSpPr>
        <p:sp>
          <p:nvSpPr>
            <p:cNvPr id="705" name="Google Shape;705;p57"/>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npm</a:t>
              </a:r>
              <a:r>
                <a:rPr lang="en">
                  <a:solidFill>
                    <a:srgbClr val="F7D48B"/>
                  </a:solidFill>
                  <a:latin typeface="Consolas"/>
                  <a:ea typeface="Consolas"/>
                  <a:cs typeface="Consolas"/>
                  <a:sym typeface="Consolas"/>
                </a:rPr>
                <a:t> start</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truffle exec scripts/seed.js --network development</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Using network 'development'.</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 [ BigNumber { s: 1, e: 0, c: [Array] },</a:t>
              </a:r>
              <a:endParaRPr>
                <a:solidFill>
                  <a:srgbClr val="D9D9D9"/>
                </a:solidFill>
                <a:latin typeface="Consolas"/>
                <a:ea typeface="Consolas"/>
                <a:cs typeface="Consolas"/>
                <a:sym typeface="Consolas"/>
              </a:endParaRPr>
            </a:p>
            <a:p>
              <a:pPr indent="0" lvl="0" marL="0" rtl="0" algn="l">
                <a:spcBef>
                  <a:spcPts val="0"/>
                </a:spcBef>
                <a:spcAft>
                  <a:spcPts val="0"/>
                </a:spcAft>
                <a:buNone/>
              </a:pPr>
              <a:r>
                <a:rPr lang="en">
                  <a:solidFill>
                    <a:srgbClr val="D9D9D9"/>
                  </a:solidFill>
                  <a:latin typeface="Consolas"/>
                  <a:ea typeface="Consolas"/>
                  <a:cs typeface="Consolas"/>
                  <a:sym typeface="Consolas"/>
                </a:rPr>
                <a:t>    '0x0000000000000000000000000000000000000000',</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706" name="Google Shape;706;p57"/>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p:txBody>
        </p:sp>
      </p:grpSp>
      <p:sp>
        <p:nvSpPr>
          <p:cNvPr id="707" name="Google Shape;707;p5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8" name="Google Shape;708;p57"/>
          <p:cNvSpPr txBox="1"/>
          <p:nvPr/>
        </p:nvSpPr>
        <p:spPr>
          <a:xfrm>
            <a:off x="6005250" y="3353187"/>
            <a:ext cx="3092100" cy="279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 these commands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a:t>
            </a:r>
            <a:r>
              <a:rPr lang="en" sz="1800">
                <a:solidFill>
                  <a:schemeClr val="dk1"/>
                </a:solidFill>
                <a:latin typeface="Open Sans"/>
                <a:ea typeface="Open Sans"/>
                <a:cs typeface="Open Sans"/>
                <a:sym typeface="Open Sans"/>
              </a:rPr>
              <a:t>  Starts the local application. </a:t>
            </a:r>
            <a:endParaRPr b="1" sz="1800">
              <a:solidFill>
                <a:schemeClr val="dk1"/>
              </a:solidFill>
              <a:latin typeface="Open Sans"/>
              <a:ea typeface="Open Sans"/>
              <a:cs typeface="Open Sans"/>
              <a:sym typeface="Open Sans"/>
            </a:endParaRPr>
          </a:p>
        </p:txBody>
      </p:sp>
      <p:sp>
        <p:nvSpPr>
          <p:cNvPr id="709" name="Google Shape;709;p5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Start the Application</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58"/>
          <p:cNvSpPr/>
          <p:nvPr/>
        </p:nvSpPr>
        <p:spPr>
          <a:xfrm>
            <a:off x="472800" y="1687275"/>
            <a:ext cx="8198400" cy="7329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localhost:3000</a:t>
            </a:r>
            <a:endParaRPr sz="3000">
              <a:solidFill>
                <a:srgbClr val="EAEAEA"/>
              </a:solidFill>
            </a:endParaRPr>
          </a:p>
        </p:txBody>
      </p:sp>
      <p:pic>
        <p:nvPicPr>
          <p:cNvPr id="715" name="Google Shape;715;p58"/>
          <p:cNvPicPr preferRelativeResize="0"/>
          <p:nvPr/>
        </p:nvPicPr>
        <p:blipFill>
          <a:blip r:embed="rId3">
            <a:alphaModFix/>
          </a:blip>
          <a:stretch>
            <a:fillRect/>
          </a:stretch>
        </p:blipFill>
        <p:spPr>
          <a:xfrm>
            <a:off x="1848388" y="2723413"/>
            <a:ext cx="5447222" cy="3829787"/>
          </a:xfrm>
          <a:prstGeom prst="rect">
            <a:avLst/>
          </a:prstGeom>
          <a:noFill/>
          <a:ln cap="flat" cmpd="sng" w="19050">
            <a:solidFill>
              <a:schemeClr val="dk2"/>
            </a:solidFill>
            <a:prstDash val="solid"/>
            <a:round/>
            <a:headEnd len="sm" w="sm" type="none"/>
            <a:tailEnd len="sm" w="sm" type="none"/>
          </a:ln>
        </p:spPr>
      </p:pic>
      <p:sp>
        <p:nvSpPr>
          <p:cNvPr id="716" name="Google Shape;716;p5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5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Try out your TechMarketplace!</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59"/>
          <p:cNvSpPr txBox="1"/>
          <p:nvPr/>
        </p:nvSpPr>
        <p:spPr>
          <a:xfrm>
            <a:off x="293850" y="1552850"/>
            <a:ext cx="8556300" cy="118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a:t>
            </a:r>
            <a:r>
              <a:rPr b="1" lang="en" sz="2200">
                <a:solidFill>
                  <a:schemeClr val="dk1"/>
                </a:solidFill>
                <a:latin typeface="Open Sans"/>
                <a:ea typeface="Open Sans"/>
                <a:cs typeface="Open Sans"/>
                <a:sym typeface="Open Sans"/>
              </a:rPr>
              <a:t>Sell</a:t>
            </a:r>
            <a:r>
              <a:rPr lang="en" sz="2200">
                <a:solidFill>
                  <a:schemeClr val="dk1"/>
                </a:solidFill>
                <a:latin typeface="Open Sans"/>
                <a:ea typeface="Open Sans"/>
                <a:cs typeface="Open Sans"/>
                <a:sym typeface="Open Sans"/>
              </a:rPr>
              <a:t> function doesn't work. We're going to need to fix it. Let's dive into the code! </a:t>
            </a:r>
            <a:endParaRPr sz="2200">
              <a:latin typeface="Open Sans"/>
              <a:ea typeface="Open Sans"/>
              <a:cs typeface="Open Sans"/>
              <a:sym typeface="Open Sans"/>
            </a:endParaRPr>
          </a:p>
        </p:txBody>
      </p:sp>
      <p:pic>
        <p:nvPicPr>
          <p:cNvPr id="723" name="Google Shape;723;p59"/>
          <p:cNvPicPr preferRelativeResize="0"/>
          <p:nvPr/>
        </p:nvPicPr>
        <p:blipFill rotWithShape="1">
          <a:blip r:embed="rId3">
            <a:alphaModFix/>
          </a:blip>
          <a:srcRect b="27651" l="2807" r="22931" t="0"/>
          <a:stretch/>
        </p:blipFill>
        <p:spPr>
          <a:xfrm>
            <a:off x="2233148" y="2812550"/>
            <a:ext cx="4677700" cy="3581425"/>
          </a:xfrm>
          <a:prstGeom prst="rect">
            <a:avLst/>
          </a:prstGeom>
          <a:noFill/>
          <a:ln cap="flat" cmpd="sng" w="19050">
            <a:solidFill>
              <a:schemeClr val="dk2"/>
            </a:solidFill>
            <a:prstDash val="solid"/>
            <a:round/>
            <a:headEnd len="sm" w="sm" type="none"/>
            <a:tailEnd len="sm" w="sm" type="none"/>
          </a:ln>
        </p:spPr>
      </p:pic>
      <p:sp>
        <p:nvSpPr>
          <p:cNvPr id="724" name="Google Shape;724;p5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25" name="Google Shape;725;p59"/>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What’s wrong?</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9" name="Shape 729"/>
        <p:cNvGrpSpPr/>
        <p:nvPr/>
      </p:nvGrpSpPr>
      <p:grpSpPr>
        <a:xfrm>
          <a:off x="0" y="0"/>
          <a:ext cx="0" cy="0"/>
          <a:chOff x="0" y="0"/>
          <a:chExt cx="0" cy="0"/>
        </a:xfrm>
      </p:grpSpPr>
      <p:sp>
        <p:nvSpPr>
          <p:cNvPr id="730" name="Google Shape;730;p60"/>
          <p:cNvSpPr txBox="1"/>
          <p:nvPr/>
        </p:nvSpPr>
        <p:spPr>
          <a:xfrm>
            <a:off x="3528150" y="15318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grpSp>
        <p:nvGrpSpPr>
          <p:cNvPr id="731" name="Google Shape;731;p60"/>
          <p:cNvGrpSpPr/>
          <p:nvPr/>
        </p:nvGrpSpPr>
        <p:grpSpPr>
          <a:xfrm>
            <a:off x="429140" y="3357289"/>
            <a:ext cx="5508576" cy="2920840"/>
            <a:chOff x="1248950" y="4479490"/>
            <a:chExt cx="6322250" cy="2903996"/>
          </a:xfrm>
        </p:grpSpPr>
        <p:grpSp>
          <p:nvGrpSpPr>
            <p:cNvPr id="732" name="Google Shape;732;p60"/>
            <p:cNvGrpSpPr/>
            <p:nvPr/>
          </p:nvGrpSpPr>
          <p:grpSpPr>
            <a:xfrm>
              <a:off x="1248950" y="4479490"/>
              <a:ext cx="6322250" cy="2903996"/>
              <a:chOff x="1248950" y="4479490"/>
              <a:chExt cx="6322250" cy="2903996"/>
            </a:xfrm>
          </p:grpSpPr>
          <p:sp>
            <p:nvSpPr>
              <p:cNvPr id="733" name="Google Shape;733;p6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6" name="Google Shape;736;p6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 name="Google Shape;739;p60"/>
          <p:cNvGrpSpPr/>
          <p:nvPr/>
        </p:nvGrpSpPr>
        <p:grpSpPr>
          <a:xfrm>
            <a:off x="429133" y="3579045"/>
            <a:ext cx="5461615" cy="2576810"/>
            <a:chOff x="1410874" y="2582318"/>
            <a:chExt cx="6268351" cy="2768382"/>
          </a:xfrm>
        </p:grpSpPr>
        <p:sp>
          <p:nvSpPr>
            <p:cNvPr id="740" name="Google Shape;740;p60"/>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[CTRL] C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741" name="Google Shape;741;p60"/>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p:txBody>
        </p:sp>
      </p:grpSp>
      <p:sp>
        <p:nvSpPr>
          <p:cNvPr id="742" name="Google Shape;742;p6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43" name="Google Shape;743;p60"/>
          <p:cNvSpPr txBox="1"/>
          <p:nvPr/>
        </p:nvSpPr>
        <p:spPr>
          <a:xfrm>
            <a:off x="6005250" y="3353187"/>
            <a:ext cx="3092100" cy="279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 these commands do?</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a:t>
            </a:r>
            <a:r>
              <a:rPr lang="en" sz="1800">
                <a:solidFill>
                  <a:schemeClr val="dk1"/>
                </a:solidFill>
                <a:latin typeface="Open Sans"/>
                <a:ea typeface="Open Sans"/>
                <a:cs typeface="Open Sans"/>
                <a:sym typeface="Open Sans"/>
              </a:rPr>
              <a:t> Stops running the local server. </a:t>
            </a:r>
            <a:endParaRPr b="1" sz="1800">
              <a:solidFill>
                <a:schemeClr val="dk1"/>
              </a:solidFill>
              <a:latin typeface="Open Sans"/>
              <a:ea typeface="Open Sans"/>
              <a:cs typeface="Open Sans"/>
              <a:sym typeface="Open Sans"/>
            </a:endParaRPr>
          </a:p>
        </p:txBody>
      </p:sp>
      <p:sp>
        <p:nvSpPr>
          <p:cNvPr id="744" name="Google Shape;744;p60"/>
          <p:cNvSpPr txBox="1"/>
          <p:nvPr/>
        </p:nvSpPr>
        <p:spPr>
          <a:xfrm>
            <a:off x="282000" y="2201725"/>
            <a:ext cx="8673300" cy="670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In the tab where you ran the </a:t>
            </a:r>
            <a:r>
              <a:rPr lang="en" sz="2200">
                <a:solidFill>
                  <a:schemeClr val="dk1"/>
                </a:solidFill>
                <a:latin typeface="Consolas"/>
                <a:ea typeface="Consolas"/>
                <a:cs typeface="Consolas"/>
                <a:sym typeface="Consolas"/>
              </a:rPr>
              <a:t>npm</a:t>
            </a:r>
            <a:r>
              <a:rPr lang="en" sz="2200">
                <a:solidFill>
                  <a:schemeClr val="dk1"/>
                </a:solidFill>
                <a:latin typeface="Open Sans"/>
                <a:ea typeface="Open Sans"/>
                <a:cs typeface="Open Sans"/>
                <a:sym typeface="Open Sans"/>
              </a:rPr>
              <a:t> commands, enter the command below. </a:t>
            </a:r>
            <a:endParaRPr sz="2200">
              <a:solidFill>
                <a:schemeClr val="dk1"/>
              </a:solidFill>
              <a:latin typeface="Open Sans"/>
              <a:ea typeface="Open Sans"/>
              <a:cs typeface="Open Sans"/>
              <a:sym typeface="Open Sans"/>
            </a:endParaRPr>
          </a:p>
        </p:txBody>
      </p:sp>
      <p:sp>
        <p:nvSpPr>
          <p:cNvPr id="745" name="Google Shape;745;p6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Stop Your Environment</a:t>
            </a:r>
            <a:endParaRPr sz="1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pic>
        <p:nvPicPr>
          <p:cNvPr id="750" name="Google Shape;750;p61"/>
          <p:cNvPicPr preferRelativeResize="0"/>
          <p:nvPr/>
        </p:nvPicPr>
        <p:blipFill>
          <a:blip r:embed="rId3">
            <a:alphaModFix/>
          </a:blip>
          <a:stretch>
            <a:fillRect/>
          </a:stretch>
        </p:blipFill>
        <p:spPr>
          <a:xfrm>
            <a:off x="1447000" y="4126108"/>
            <a:ext cx="390525" cy="228600"/>
          </a:xfrm>
          <a:prstGeom prst="rect">
            <a:avLst/>
          </a:prstGeom>
          <a:noFill/>
          <a:ln>
            <a:noFill/>
          </a:ln>
        </p:spPr>
      </p:pic>
      <p:sp>
        <p:nvSpPr>
          <p:cNvPr id="751" name="Google Shape;751;p6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62"/>
          <p:cNvSpPr txBox="1"/>
          <p:nvPr/>
        </p:nvSpPr>
        <p:spPr>
          <a:xfrm>
            <a:off x="3528150" y="2620838"/>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757" name="Google Shape;757;p62"/>
          <p:cNvSpPr txBox="1"/>
          <p:nvPr/>
        </p:nvSpPr>
        <p:spPr>
          <a:xfrm>
            <a:off x="175925" y="3229853"/>
            <a:ext cx="8790000" cy="913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 the tab where you ran the </a:t>
            </a:r>
            <a:r>
              <a:rPr lang="en" sz="2200">
                <a:solidFill>
                  <a:schemeClr val="dk1"/>
                </a:solidFill>
                <a:latin typeface="Consolas"/>
                <a:ea typeface="Consolas"/>
                <a:cs typeface="Consolas"/>
                <a:sym typeface="Consolas"/>
              </a:rPr>
              <a:t>npm</a:t>
            </a:r>
            <a:r>
              <a:rPr lang="en" sz="2200">
                <a:solidFill>
                  <a:schemeClr val="dk1"/>
                </a:solidFill>
                <a:latin typeface="Open Sans"/>
                <a:ea typeface="Open Sans"/>
                <a:cs typeface="Open Sans"/>
                <a:sym typeface="Open Sans"/>
              </a:rPr>
              <a:t> commands, enter the command below. </a:t>
            </a:r>
            <a:endParaRPr sz="2200">
              <a:solidFill>
                <a:schemeClr val="dk1"/>
              </a:solidFill>
              <a:latin typeface="Open Sans"/>
              <a:ea typeface="Open Sans"/>
              <a:cs typeface="Open Sans"/>
              <a:sym typeface="Open Sans"/>
            </a:endParaRPr>
          </a:p>
        </p:txBody>
      </p:sp>
      <p:grpSp>
        <p:nvGrpSpPr>
          <p:cNvPr id="758" name="Google Shape;758;p62"/>
          <p:cNvGrpSpPr/>
          <p:nvPr/>
        </p:nvGrpSpPr>
        <p:grpSpPr>
          <a:xfrm>
            <a:off x="375976" y="4389233"/>
            <a:ext cx="5239881" cy="2274120"/>
            <a:chOff x="1248950" y="4479490"/>
            <a:chExt cx="6322250" cy="2903996"/>
          </a:xfrm>
        </p:grpSpPr>
        <p:grpSp>
          <p:nvGrpSpPr>
            <p:cNvPr id="759" name="Google Shape;759;p62"/>
            <p:cNvGrpSpPr/>
            <p:nvPr/>
          </p:nvGrpSpPr>
          <p:grpSpPr>
            <a:xfrm>
              <a:off x="1248950" y="4479490"/>
              <a:ext cx="6322250" cy="2903996"/>
              <a:chOff x="1248950" y="4479490"/>
              <a:chExt cx="6322250" cy="2903996"/>
            </a:xfrm>
          </p:grpSpPr>
          <p:sp>
            <p:nvSpPr>
              <p:cNvPr id="760" name="Google Shape;760;p6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6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62"/>
          <p:cNvGrpSpPr/>
          <p:nvPr/>
        </p:nvGrpSpPr>
        <p:grpSpPr>
          <a:xfrm>
            <a:off x="375967" y="4561838"/>
            <a:ext cx="5195210" cy="2006247"/>
            <a:chOff x="1410874" y="2582318"/>
            <a:chExt cx="6268351" cy="2768382"/>
          </a:xfrm>
        </p:grpSpPr>
        <p:sp>
          <p:nvSpPr>
            <p:cNvPr id="767" name="Google Shape;767;p62"/>
            <p:cNvSpPr txBox="1"/>
            <p:nvPr/>
          </p:nvSpPr>
          <p:spPr>
            <a:xfrm>
              <a:off x="185052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7D48B"/>
                  </a:solidFill>
                  <a:latin typeface="Consolas"/>
                  <a:ea typeface="Consolas"/>
                  <a:cs typeface="Consolas"/>
                  <a:sym typeface="Consolas"/>
                </a:rPr>
                <a:t>$ pwd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/Users/yourName/Downloads/mlh-localhost-tech-marketplace-master</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 atom .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D9D9D9"/>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br>
                <a:rPr lang="en">
                  <a:solidFill>
                    <a:srgbClr val="F7D48B"/>
                  </a:solidFill>
                  <a:latin typeface="Consolas"/>
                  <a:ea typeface="Consolas"/>
                  <a:cs typeface="Consolas"/>
                  <a:sym typeface="Consolas"/>
                </a:rPr>
              </a:br>
              <a:br>
                <a:rPr lang="en">
                  <a:solidFill>
                    <a:srgbClr val="F7D48B"/>
                  </a:solidFill>
                  <a:latin typeface="Consolas"/>
                  <a:ea typeface="Consolas"/>
                  <a:cs typeface="Consolas"/>
                  <a:sym typeface="Consolas"/>
                </a:rPr>
              </a:br>
              <a:endParaRPr>
                <a:solidFill>
                  <a:srgbClr val="EAEAEA"/>
                </a:solidFill>
                <a:latin typeface="Consolas"/>
                <a:ea typeface="Consolas"/>
                <a:cs typeface="Consolas"/>
                <a:sym typeface="Consolas"/>
              </a:endParaRPr>
            </a:p>
          </p:txBody>
        </p:sp>
        <p:sp>
          <p:nvSpPr>
            <p:cNvPr id="768" name="Google Shape;768;p62"/>
            <p:cNvSpPr txBox="1"/>
            <p:nvPr/>
          </p:nvSpPr>
          <p:spPr>
            <a:xfrm>
              <a:off x="1410874" y="2582318"/>
              <a:ext cx="439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p:txBody>
        </p:sp>
      </p:grpSp>
      <p:sp>
        <p:nvSpPr>
          <p:cNvPr id="769" name="Google Shape;769;p62"/>
          <p:cNvSpPr txBox="1"/>
          <p:nvPr/>
        </p:nvSpPr>
        <p:spPr>
          <a:xfrm>
            <a:off x="5874850" y="4389225"/>
            <a:ext cx="3092100" cy="235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does this command do?</a:t>
            </a:r>
            <a:endParaRPr b="1" sz="2200">
              <a:solidFill>
                <a:srgbClr val="5EA5E5"/>
              </a:solidFill>
              <a:latin typeface="Open Sans"/>
              <a:ea typeface="Open Sans"/>
              <a:cs typeface="Open Sans"/>
              <a:sym typeface="Open Sans"/>
            </a:endParaRPr>
          </a:p>
          <a:p>
            <a:pPr indent="-317500" lvl="0" marL="457200" rtl="0" algn="l">
              <a:lnSpc>
                <a:spcPct val="115000"/>
              </a:lnSpc>
              <a:spcBef>
                <a:spcPts val="1000"/>
              </a:spcBef>
              <a:spcAft>
                <a:spcPts val="0"/>
              </a:spcAft>
              <a:buSzPts val="1400"/>
              <a:buFont typeface="Open Sans"/>
              <a:buChar char="●"/>
            </a:pPr>
            <a:r>
              <a:rPr b="1" lang="en">
                <a:latin typeface="Open Sans"/>
                <a:ea typeface="Open Sans"/>
                <a:cs typeface="Open Sans"/>
                <a:sym typeface="Open Sans"/>
              </a:rPr>
              <a:t>Line 1:</a:t>
            </a:r>
            <a:r>
              <a:rPr lang="en">
                <a:latin typeface="Open Sans"/>
                <a:ea typeface="Open Sans"/>
                <a:cs typeface="Open Sans"/>
                <a:sym typeface="Open Sans"/>
              </a:rPr>
              <a:t> Checks to make sure we're in the right directory. </a:t>
            </a:r>
            <a:endParaRPr>
              <a:latin typeface="Open Sans"/>
              <a:ea typeface="Open Sans"/>
              <a:cs typeface="Open Sans"/>
              <a:sym typeface="Open Sans"/>
            </a:endParaRPr>
          </a:p>
          <a:p>
            <a:pPr indent="-317500" lvl="0" marL="457200" rtl="0" algn="l">
              <a:lnSpc>
                <a:spcPct val="115000"/>
              </a:lnSpc>
              <a:spcBef>
                <a:spcPts val="1000"/>
              </a:spcBef>
              <a:spcAft>
                <a:spcPts val="1000"/>
              </a:spcAft>
              <a:buSzPts val="1400"/>
              <a:buFont typeface="Open Sans"/>
              <a:buChar char="●"/>
            </a:pPr>
            <a:r>
              <a:rPr b="1" lang="en">
                <a:latin typeface="Open Sans"/>
                <a:ea typeface="Open Sans"/>
                <a:cs typeface="Open Sans"/>
                <a:sym typeface="Open Sans"/>
              </a:rPr>
              <a:t>Line 5:</a:t>
            </a:r>
            <a:r>
              <a:rPr lang="en">
                <a:latin typeface="Open Sans"/>
                <a:ea typeface="Open Sans"/>
                <a:cs typeface="Open Sans"/>
                <a:sym typeface="Open Sans"/>
              </a:rPr>
              <a:t> Opens the current directory in Atom. </a:t>
            </a:r>
            <a:endParaRPr>
              <a:latin typeface="Open Sans"/>
              <a:ea typeface="Open Sans"/>
              <a:cs typeface="Open Sans"/>
              <a:sym typeface="Open Sans"/>
            </a:endParaRPr>
          </a:p>
        </p:txBody>
      </p:sp>
      <p:sp>
        <p:nvSpPr>
          <p:cNvPr id="770" name="Google Shape;770;p6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71" name="Google Shape;771;p62"/>
          <p:cNvSpPr txBox="1"/>
          <p:nvPr/>
        </p:nvSpPr>
        <p:spPr>
          <a:xfrm>
            <a:off x="177000" y="1441250"/>
            <a:ext cx="8790000" cy="1279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latin typeface="Open Sans"/>
                <a:ea typeface="Open Sans"/>
                <a:cs typeface="Open Sans"/>
                <a:sym typeface="Open Sans"/>
              </a:rPr>
              <a:t>In order to figure out what's wrong, we're going to need to dive into the code for the application.  Let's open the code in a text editor. </a:t>
            </a:r>
            <a:endParaRPr sz="2000">
              <a:solidFill>
                <a:schemeClr val="dk1"/>
              </a:solidFill>
              <a:latin typeface="Open Sans"/>
              <a:ea typeface="Open Sans"/>
              <a:cs typeface="Open Sans"/>
              <a:sym typeface="Open Sans"/>
            </a:endParaRPr>
          </a:p>
        </p:txBody>
      </p:sp>
      <p:sp>
        <p:nvSpPr>
          <p:cNvPr id="772" name="Google Shape;772;p6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Dive into the Code!</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sp>
        <p:nvSpPr>
          <p:cNvPr id="777" name="Google Shape;777;p63"/>
          <p:cNvSpPr txBox="1"/>
          <p:nvPr/>
        </p:nvSpPr>
        <p:spPr>
          <a:xfrm>
            <a:off x="4437713" y="1993438"/>
            <a:ext cx="4341300" cy="429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latin typeface="Open Sans"/>
                <a:ea typeface="Open Sans"/>
                <a:cs typeface="Open Sans"/>
                <a:sym typeface="Open Sans"/>
              </a:rPr>
              <a:t>Go back to your text editor and open the </a:t>
            </a:r>
            <a:r>
              <a:rPr b="1" lang="en" sz="2200">
                <a:latin typeface="Open Sans"/>
                <a:ea typeface="Open Sans"/>
                <a:cs typeface="Open Sans"/>
                <a:sym typeface="Open Sans"/>
              </a:rPr>
              <a:t>TechMarketplace </a:t>
            </a:r>
            <a:r>
              <a:rPr lang="en" sz="2200">
                <a:latin typeface="Open Sans"/>
                <a:ea typeface="Open Sans"/>
                <a:cs typeface="Open Sans"/>
                <a:sym typeface="Open Sans"/>
              </a:rPr>
              <a:t>code you downloaded, if it’s not open already.</a:t>
            </a:r>
            <a:endParaRPr sz="2200">
              <a:latin typeface="Open Sans"/>
              <a:ea typeface="Open Sans"/>
              <a:cs typeface="Open Sans"/>
              <a:sym typeface="Open Sans"/>
            </a:endParaRPr>
          </a:p>
          <a:p>
            <a:pPr indent="0" lvl="0" marL="0" rtl="0" algn="l">
              <a:lnSpc>
                <a:spcPct val="115000"/>
              </a:lnSpc>
              <a:spcBef>
                <a:spcPts val="1000"/>
              </a:spcBef>
              <a:spcAft>
                <a:spcPts val="0"/>
              </a:spcAft>
              <a:buNone/>
            </a:pPr>
            <a:r>
              <a:rPr lang="en" sz="2200">
                <a:latin typeface="Open Sans"/>
                <a:ea typeface="Open Sans"/>
                <a:cs typeface="Open Sans"/>
                <a:sym typeface="Open Sans"/>
              </a:rPr>
              <a:t>The project folder has several folders inside of it: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b="1" lang="en" sz="2200">
                <a:latin typeface="Open Sans"/>
                <a:ea typeface="Open Sans"/>
                <a:cs typeface="Open Sans"/>
                <a:sym typeface="Open Sans"/>
              </a:rPr>
              <a:t>contracts/</a:t>
            </a:r>
            <a:endParaRPr b="1" sz="2200">
              <a:latin typeface="Open Sans"/>
              <a:ea typeface="Open Sans"/>
              <a:cs typeface="Open Sans"/>
              <a:sym typeface="Open Sans"/>
            </a:endParaRPr>
          </a:p>
          <a:p>
            <a:pPr indent="-368300" lvl="0" marL="457200" rtl="0" algn="l">
              <a:lnSpc>
                <a:spcPct val="115000"/>
              </a:lnSpc>
              <a:spcBef>
                <a:spcPts val="0"/>
              </a:spcBef>
              <a:spcAft>
                <a:spcPts val="0"/>
              </a:spcAft>
              <a:buSzPts val="2200"/>
              <a:buFont typeface="Open Sans"/>
              <a:buChar char="●"/>
            </a:pPr>
            <a:r>
              <a:rPr b="1" lang="en" sz="2200">
                <a:latin typeface="Open Sans"/>
                <a:ea typeface="Open Sans"/>
                <a:cs typeface="Open Sans"/>
                <a:sym typeface="Open Sans"/>
              </a:rPr>
              <a:t>migrations/</a:t>
            </a:r>
            <a:endParaRPr sz="2200">
              <a:latin typeface="Open Sans"/>
              <a:ea typeface="Open Sans"/>
              <a:cs typeface="Open Sans"/>
              <a:sym typeface="Open Sans"/>
            </a:endParaRPr>
          </a:p>
        </p:txBody>
      </p:sp>
      <p:sp>
        <p:nvSpPr>
          <p:cNvPr id="778" name="Google Shape;778;p6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79" name="Google Shape;779;p63"/>
          <p:cNvPicPr preferRelativeResize="0"/>
          <p:nvPr/>
        </p:nvPicPr>
        <p:blipFill>
          <a:blip r:embed="rId4">
            <a:alphaModFix/>
          </a:blip>
          <a:stretch>
            <a:fillRect/>
          </a:stretch>
        </p:blipFill>
        <p:spPr>
          <a:xfrm>
            <a:off x="364988" y="1716650"/>
            <a:ext cx="3778000" cy="4847475"/>
          </a:xfrm>
          <a:prstGeom prst="rect">
            <a:avLst/>
          </a:prstGeom>
          <a:noFill/>
          <a:ln>
            <a:noFill/>
          </a:ln>
        </p:spPr>
      </p:pic>
      <p:sp>
        <p:nvSpPr>
          <p:cNvPr id="780" name="Google Shape;780;p6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File Structure</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64"/>
          <p:cNvSpPr txBox="1"/>
          <p:nvPr/>
        </p:nvSpPr>
        <p:spPr>
          <a:xfrm>
            <a:off x="4384150" y="1720913"/>
            <a:ext cx="3988500" cy="484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200">
                <a:solidFill>
                  <a:schemeClr val="dk1"/>
                </a:solidFill>
                <a:latin typeface="Open Sans"/>
                <a:ea typeface="Open Sans"/>
                <a:cs typeface="Open Sans"/>
                <a:sym typeface="Open Sans"/>
              </a:rPr>
              <a:t>contracts/ </a:t>
            </a:r>
            <a:r>
              <a:rPr lang="en" sz="2200">
                <a:solidFill>
                  <a:schemeClr val="dk1"/>
                </a:solidFill>
                <a:latin typeface="Open Sans"/>
                <a:ea typeface="Open Sans"/>
                <a:cs typeface="Open Sans"/>
                <a:sym typeface="Open Sans"/>
              </a:rPr>
              <a:t>has two files inside of it: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Courier New"/>
                <a:ea typeface="Courier New"/>
                <a:cs typeface="Courier New"/>
                <a:sym typeface="Courier New"/>
              </a:rPr>
              <a:t>Market.sol</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Courier New"/>
              <a:buChar char="●"/>
            </a:pPr>
            <a:r>
              <a:rPr lang="en" sz="2200">
                <a:solidFill>
                  <a:schemeClr val="dk1"/>
                </a:solidFill>
                <a:latin typeface="Courier New"/>
                <a:ea typeface="Courier New"/>
                <a:cs typeface="Courier New"/>
                <a:sym typeface="Courier New"/>
              </a:rPr>
              <a:t>Migrations.sol</a:t>
            </a:r>
            <a:endParaRPr sz="2200">
              <a:solidFill>
                <a:schemeClr val="dk1"/>
              </a:solidFill>
              <a:latin typeface="Courier New"/>
              <a:ea typeface="Courier New"/>
              <a:cs typeface="Courier New"/>
              <a:sym typeface="Courier New"/>
            </a:endParaRPr>
          </a:p>
          <a:p>
            <a:pPr indent="0" lvl="0" marL="0" rtl="0" algn="l">
              <a:lnSpc>
                <a:spcPct val="115000"/>
              </a:lnSpc>
              <a:spcBef>
                <a:spcPts val="1000"/>
              </a:spcBef>
              <a:spcAft>
                <a:spcPts val="0"/>
              </a:spcAft>
              <a:buClr>
                <a:srgbClr val="000000"/>
              </a:buClr>
              <a:buSzPts val="1100"/>
              <a:buFont typeface="Arial"/>
              <a:buNone/>
            </a:pPr>
            <a:r>
              <a:t/>
            </a:r>
            <a:endParaRPr sz="22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SzPts val="1100"/>
              <a:buFont typeface="Arial"/>
              <a:buNone/>
            </a:pPr>
            <a:r>
              <a:rPr lang="en" sz="2200">
                <a:solidFill>
                  <a:schemeClr val="dk1"/>
                </a:solidFill>
                <a:latin typeface="Open Sans"/>
                <a:ea typeface="Open Sans"/>
                <a:cs typeface="Open Sans"/>
                <a:sym typeface="Open Sans"/>
              </a:rPr>
              <a:t>The </a:t>
            </a:r>
            <a:r>
              <a:rPr lang="en" sz="2200">
                <a:solidFill>
                  <a:schemeClr val="dk1"/>
                </a:solidFill>
                <a:latin typeface="Courier New"/>
                <a:ea typeface="Courier New"/>
                <a:cs typeface="Courier New"/>
                <a:sym typeface="Courier New"/>
              </a:rPr>
              <a:t>.sol</a:t>
            </a:r>
            <a:r>
              <a:rPr lang="en" sz="2200">
                <a:solidFill>
                  <a:schemeClr val="dk1"/>
                </a:solidFill>
                <a:latin typeface="Open Sans"/>
                <a:ea typeface="Open Sans"/>
                <a:cs typeface="Open Sans"/>
                <a:sym typeface="Open Sans"/>
              </a:rPr>
              <a:t> file ending means these files are written in </a:t>
            </a:r>
            <a:r>
              <a:rPr b="1" lang="en" sz="2200">
                <a:solidFill>
                  <a:schemeClr val="dk1"/>
                </a:solidFill>
                <a:latin typeface="Open Sans"/>
                <a:ea typeface="Open Sans"/>
                <a:cs typeface="Open Sans"/>
                <a:sym typeface="Open Sans"/>
              </a:rPr>
              <a:t>Solidity</a:t>
            </a:r>
            <a:r>
              <a:rPr lang="en" sz="2200">
                <a:solidFill>
                  <a:schemeClr val="dk1"/>
                </a:solidFill>
                <a:latin typeface="Open Sans"/>
                <a:ea typeface="Open Sans"/>
                <a:cs typeface="Open Sans"/>
                <a:sym typeface="Open Sans"/>
              </a:rPr>
              <a:t>. </a:t>
            </a:r>
            <a:endParaRPr b="1" sz="2200">
              <a:latin typeface="Open Sans"/>
              <a:ea typeface="Open Sans"/>
              <a:cs typeface="Open Sans"/>
              <a:sym typeface="Open Sans"/>
            </a:endParaRPr>
          </a:p>
        </p:txBody>
      </p:sp>
      <p:sp>
        <p:nvSpPr>
          <p:cNvPr id="786" name="Google Shape;786;p6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87" name="Google Shape;787;p64"/>
          <p:cNvPicPr preferRelativeResize="0"/>
          <p:nvPr/>
        </p:nvPicPr>
        <p:blipFill>
          <a:blip r:embed="rId3">
            <a:alphaModFix/>
          </a:blip>
          <a:stretch>
            <a:fillRect/>
          </a:stretch>
        </p:blipFill>
        <p:spPr>
          <a:xfrm>
            <a:off x="771350" y="1673725"/>
            <a:ext cx="3194597" cy="4935175"/>
          </a:xfrm>
          <a:prstGeom prst="rect">
            <a:avLst/>
          </a:prstGeom>
          <a:noFill/>
          <a:ln>
            <a:noFill/>
          </a:ln>
        </p:spPr>
      </p:pic>
      <p:sp>
        <p:nvSpPr>
          <p:cNvPr id="788" name="Google Shape;788;p64"/>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File Structure</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2" name="Shape 792"/>
        <p:cNvGrpSpPr/>
        <p:nvPr/>
      </p:nvGrpSpPr>
      <p:grpSpPr>
        <a:xfrm>
          <a:off x="0" y="0"/>
          <a:ext cx="0" cy="0"/>
          <a:chOff x="0" y="0"/>
          <a:chExt cx="0" cy="0"/>
        </a:xfrm>
      </p:grpSpPr>
      <p:sp>
        <p:nvSpPr>
          <p:cNvPr id="793" name="Google Shape;793;p65"/>
          <p:cNvSpPr txBox="1"/>
          <p:nvPr/>
        </p:nvSpPr>
        <p:spPr>
          <a:xfrm>
            <a:off x="313950" y="2067325"/>
            <a:ext cx="5343000" cy="41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Open Sans"/>
                <a:ea typeface="Open Sans"/>
                <a:cs typeface="Open Sans"/>
                <a:sym typeface="Open Sans"/>
              </a:rPr>
              <a:t>Solidity is the "Contract-Oriented" Programming Language. </a:t>
            </a:r>
            <a:endParaRPr sz="2200">
              <a:latin typeface="Open Sans"/>
              <a:ea typeface="Open Sans"/>
              <a:cs typeface="Open Sans"/>
              <a:sym typeface="Open Sans"/>
            </a:endParaRPr>
          </a:p>
          <a:p>
            <a:pPr indent="0" lvl="0" marL="0" rtl="0" algn="l">
              <a:lnSpc>
                <a:spcPct val="115000"/>
              </a:lnSpc>
              <a:spcBef>
                <a:spcPts val="0"/>
              </a:spcBef>
              <a:spcAft>
                <a:spcPts val="0"/>
              </a:spcAft>
              <a:buNone/>
            </a:pPr>
            <a:r>
              <a:t/>
            </a:r>
            <a:endParaRPr sz="2200">
              <a:latin typeface="Open Sans"/>
              <a:ea typeface="Open Sans"/>
              <a:cs typeface="Open Sans"/>
              <a:sym typeface="Open Sans"/>
            </a:endParaRPr>
          </a:p>
          <a:p>
            <a:pPr indent="-368300" lvl="0" marL="457200" rtl="0" algn="l">
              <a:lnSpc>
                <a:spcPct val="115000"/>
              </a:lnSpc>
              <a:spcBef>
                <a:spcPts val="0"/>
              </a:spcBef>
              <a:spcAft>
                <a:spcPts val="0"/>
              </a:spcAft>
              <a:buSzPts val="2200"/>
              <a:buFont typeface="Open Sans"/>
              <a:buChar char="●"/>
            </a:pPr>
            <a:r>
              <a:rPr lang="en" sz="2200">
                <a:latin typeface="Open Sans"/>
                <a:ea typeface="Open Sans"/>
                <a:cs typeface="Open Sans"/>
                <a:sym typeface="Open Sans"/>
              </a:rPr>
              <a:t>It was written specifically for making Smart Contracts.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Solidity is influenced by C++, JavaScript, and Python.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You can find the solidity documentation at </a:t>
            </a:r>
            <a:br>
              <a:rPr lang="en" sz="2200">
                <a:latin typeface="Open Sans"/>
                <a:ea typeface="Open Sans"/>
                <a:cs typeface="Open Sans"/>
                <a:sym typeface="Open Sans"/>
              </a:rPr>
            </a:br>
            <a:r>
              <a:rPr b="1" lang="en" sz="2200">
                <a:solidFill>
                  <a:srgbClr val="5EA5E5"/>
                </a:solidFill>
                <a:latin typeface="Open Sans"/>
                <a:ea typeface="Open Sans"/>
                <a:cs typeface="Open Sans"/>
                <a:sym typeface="Open Sans"/>
              </a:rPr>
              <a:t>mlhlocal.host/solidity-docs </a:t>
            </a:r>
            <a:endParaRPr b="1" sz="2200">
              <a:solidFill>
                <a:srgbClr val="5EA5E5"/>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794" name="Google Shape;794;p65"/>
          <p:cNvPicPr preferRelativeResize="0"/>
          <p:nvPr/>
        </p:nvPicPr>
        <p:blipFill>
          <a:blip r:embed="rId3">
            <a:alphaModFix/>
          </a:blip>
          <a:stretch>
            <a:fillRect/>
          </a:stretch>
        </p:blipFill>
        <p:spPr>
          <a:xfrm>
            <a:off x="5015975" y="1895750"/>
            <a:ext cx="4158125" cy="4158125"/>
          </a:xfrm>
          <a:prstGeom prst="rect">
            <a:avLst/>
          </a:prstGeom>
          <a:noFill/>
          <a:ln>
            <a:noFill/>
          </a:ln>
        </p:spPr>
      </p:pic>
      <p:sp>
        <p:nvSpPr>
          <p:cNvPr id="795" name="Google Shape;795;p6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96" name="Google Shape;796;p6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Solidity?</a:t>
            </a:r>
            <a:endParaRPr sz="1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66"/>
          <p:cNvSpPr txBox="1"/>
          <p:nvPr/>
        </p:nvSpPr>
        <p:spPr>
          <a:xfrm>
            <a:off x="366050" y="2068625"/>
            <a:ext cx="4957200" cy="423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latin typeface="Open Sans"/>
                <a:ea typeface="Open Sans"/>
                <a:cs typeface="Open Sans"/>
                <a:sym typeface="Open Sans"/>
              </a:rPr>
              <a:t>A Smart Contract is a contract that both sets up the terms of an agreement (like a transaction) and also enforces those terms. </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Smart Contracts are necessary to complete transactions in the Quorum network.</a:t>
            </a:r>
            <a:endParaRPr sz="2200">
              <a:latin typeface="Open Sans"/>
              <a:ea typeface="Open Sans"/>
              <a:cs typeface="Open Sans"/>
              <a:sym typeface="Open Sans"/>
            </a:endParaRPr>
          </a:p>
          <a:p>
            <a:pPr indent="-368300" lvl="0" marL="457200" rtl="0" algn="l">
              <a:lnSpc>
                <a:spcPct val="115000"/>
              </a:lnSpc>
              <a:spcBef>
                <a:spcPts val="1000"/>
              </a:spcBef>
              <a:spcAft>
                <a:spcPts val="0"/>
              </a:spcAft>
              <a:buSzPts val="2200"/>
              <a:buFont typeface="Open Sans"/>
              <a:buChar char="●"/>
            </a:pPr>
            <a:r>
              <a:rPr lang="en" sz="2200">
                <a:latin typeface="Open Sans"/>
                <a:ea typeface="Open Sans"/>
                <a:cs typeface="Open Sans"/>
                <a:sym typeface="Open Sans"/>
              </a:rPr>
              <a:t> In the next few slides, we'll learn about the structure of a Smart Contract. </a:t>
            </a:r>
            <a:endParaRPr sz="2200">
              <a:latin typeface="Open Sans"/>
              <a:ea typeface="Open Sans"/>
              <a:cs typeface="Open Sans"/>
              <a:sym typeface="Open Sans"/>
            </a:endParaRPr>
          </a:p>
          <a:p>
            <a:pPr indent="0" lvl="0" marL="0" rtl="0" algn="l">
              <a:lnSpc>
                <a:spcPct val="115000"/>
              </a:lnSpc>
              <a:spcBef>
                <a:spcPts val="1000"/>
              </a:spcBef>
              <a:spcAft>
                <a:spcPts val="0"/>
              </a:spcAft>
              <a:buNone/>
            </a:pPr>
            <a:r>
              <a:t/>
            </a:r>
            <a:endParaRPr sz="2200">
              <a:latin typeface="Open Sans"/>
              <a:ea typeface="Open Sans"/>
              <a:cs typeface="Open Sans"/>
              <a:sym typeface="Open Sans"/>
            </a:endParaRPr>
          </a:p>
          <a:p>
            <a:pPr indent="0" lvl="0" marL="0" rtl="0" algn="l">
              <a:lnSpc>
                <a:spcPct val="115000"/>
              </a:lnSpc>
              <a:spcBef>
                <a:spcPts val="1000"/>
              </a:spcBef>
              <a:spcAft>
                <a:spcPts val="1000"/>
              </a:spcAft>
              <a:buNone/>
            </a:pPr>
            <a:r>
              <a:t/>
            </a:r>
            <a:endParaRPr sz="2200">
              <a:latin typeface="Open Sans"/>
              <a:ea typeface="Open Sans"/>
              <a:cs typeface="Open Sans"/>
              <a:sym typeface="Open Sans"/>
            </a:endParaRPr>
          </a:p>
        </p:txBody>
      </p:sp>
      <p:pic>
        <p:nvPicPr>
          <p:cNvPr id="802" name="Google Shape;802;p66"/>
          <p:cNvPicPr preferRelativeResize="0"/>
          <p:nvPr/>
        </p:nvPicPr>
        <p:blipFill>
          <a:blip r:embed="rId3">
            <a:alphaModFix/>
          </a:blip>
          <a:stretch>
            <a:fillRect/>
          </a:stretch>
        </p:blipFill>
        <p:spPr>
          <a:xfrm>
            <a:off x="5392175" y="2458487"/>
            <a:ext cx="3454774" cy="3454775"/>
          </a:xfrm>
          <a:prstGeom prst="rect">
            <a:avLst/>
          </a:prstGeom>
          <a:noFill/>
          <a:ln>
            <a:noFill/>
          </a:ln>
        </p:spPr>
      </p:pic>
      <p:sp>
        <p:nvSpPr>
          <p:cNvPr id="803" name="Google Shape;803;p6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04" name="Google Shape;804;p6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a Smart Contract?</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sp>
        <p:nvSpPr>
          <p:cNvPr id="114" name="Google Shape;114;p13"/>
          <p:cNvSpPr txBox="1"/>
          <p:nvPr>
            <p:ph type="title"/>
          </p:nvPr>
        </p:nvSpPr>
        <p:spPr>
          <a:xfrm>
            <a:off x="161550" y="17936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chemeClr val="lt1"/>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chemeClr val="lt1"/>
                </a:solidFill>
                <a:latin typeface="Open Sans"/>
                <a:ea typeface="Open Sans"/>
                <a:cs typeface="Open Sans"/>
                <a:sym typeface="Open Sans"/>
              </a:rPr>
              <a:t> is to Empower Hackers.</a:t>
            </a:r>
            <a:endParaRPr b="1" i="1" sz="3000">
              <a:solidFill>
                <a:schemeClr val="lt1"/>
              </a:solidFill>
              <a:latin typeface="Open Sans"/>
              <a:ea typeface="Open Sans"/>
              <a:cs typeface="Open Sans"/>
              <a:sym typeface="Open Sans"/>
            </a:endParaRPr>
          </a:p>
        </p:txBody>
      </p:sp>
      <p:sp>
        <p:nvSpPr>
          <p:cNvPr id="115" name="Google Shape;115;p13"/>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16" name="Google Shape;116;p13"/>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17" name="Google Shape;117;p13"/>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FFD966"/>
                </a:solidFill>
                <a:latin typeface="Open Sans"/>
                <a:ea typeface="Open Sans"/>
                <a:cs typeface="Open Sans"/>
                <a:sym typeface="Open Sans"/>
              </a:rPr>
              <a:t>400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CITIES</a:t>
            </a:r>
            <a:endParaRPr/>
          </a:p>
        </p:txBody>
      </p:sp>
      <p:pic>
        <p:nvPicPr>
          <p:cNvPr id="118" name="Google Shape;118;p13"/>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119" name="Google Shape;119;p13"/>
          <p:cNvSpPr txBox="1"/>
          <p:nvPr/>
        </p:nvSpPr>
        <p:spPr>
          <a:xfrm>
            <a:off x="80850" y="54828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chemeClr val="lt1"/>
                </a:solidFill>
                <a:latin typeface="Open Sans"/>
                <a:ea typeface="Open Sans"/>
                <a:cs typeface="Open Sans"/>
                <a:sym typeface="Open Sans"/>
              </a:rPr>
              <a:t>We hope you learn something awesome today!</a:t>
            </a:r>
            <a:endParaRPr b="1" i="1" sz="22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2200">
                <a:solidFill>
                  <a:schemeClr val="lt1"/>
                </a:solidFill>
                <a:latin typeface="Open Sans"/>
                <a:ea typeface="Open Sans"/>
                <a:cs typeface="Open Sans"/>
                <a:sym typeface="Open Sans"/>
              </a:rPr>
              <a:t>Find more resources: http://mlh.io/</a:t>
            </a:r>
            <a:endParaRPr i="1" sz="2200">
              <a:solidFill>
                <a:schemeClr val="lt1"/>
              </a:solidFill>
              <a:latin typeface="Open Sans"/>
              <a:ea typeface="Open Sans"/>
              <a:cs typeface="Open Sans"/>
              <a:sym typeface="Open Sans"/>
            </a:endParaRPr>
          </a:p>
        </p:txBody>
      </p:sp>
      <p:sp>
        <p:nvSpPr>
          <p:cNvPr id="120" name="Google Shape;120;p1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67"/>
          <p:cNvSpPr txBox="1"/>
          <p:nvPr/>
        </p:nvSpPr>
        <p:spPr>
          <a:xfrm>
            <a:off x="5657913" y="1962600"/>
            <a:ext cx="3283200" cy="82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The first program we usually write in a new language is “Hello, World”, which just prints those words.</a:t>
            </a:r>
            <a:endParaRPr sz="2200">
              <a:latin typeface="Open Sans"/>
              <a:ea typeface="Open Sans"/>
              <a:cs typeface="Open Sans"/>
              <a:sym typeface="Open Sans"/>
            </a:endParaRPr>
          </a:p>
        </p:txBody>
      </p:sp>
      <p:grpSp>
        <p:nvGrpSpPr>
          <p:cNvPr id="810" name="Google Shape;810;p67"/>
          <p:cNvGrpSpPr/>
          <p:nvPr/>
        </p:nvGrpSpPr>
        <p:grpSpPr>
          <a:xfrm>
            <a:off x="213111" y="1962597"/>
            <a:ext cx="5260128" cy="2036855"/>
            <a:chOff x="1248950" y="4479479"/>
            <a:chExt cx="4083950" cy="1885803"/>
          </a:xfrm>
        </p:grpSpPr>
        <p:grpSp>
          <p:nvGrpSpPr>
            <p:cNvPr id="811" name="Google Shape;811;p67"/>
            <p:cNvGrpSpPr/>
            <p:nvPr/>
          </p:nvGrpSpPr>
          <p:grpSpPr>
            <a:xfrm>
              <a:off x="1248950" y="4479479"/>
              <a:ext cx="4083950" cy="1885803"/>
              <a:chOff x="1248950" y="4479479"/>
              <a:chExt cx="4083950" cy="1885803"/>
            </a:xfrm>
          </p:grpSpPr>
          <p:sp>
            <p:nvSpPr>
              <p:cNvPr id="812" name="Google Shape;812;p67"/>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7"/>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7"/>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5" name="Google Shape;815;p6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6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6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8" name="Google Shape;818;p67"/>
          <p:cNvGrpSpPr/>
          <p:nvPr/>
        </p:nvGrpSpPr>
        <p:grpSpPr>
          <a:xfrm>
            <a:off x="202880" y="2151152"/>
            <a:ext cx="5270680" cy="1802530"/>
            <a:chOff x="1464725" y="2582325"/>
            <a:chExt cx="3983584" cy="4459500"/>
          </a:xfrm>
        </p:grpSpPr>
        <p:sp>
          <p:nvSpPr>
            <p:cNvPr id="819" name="Google Shape;819;p67"/>
            <p:cNvSpPr txBox="1"/>
            <p:nvPr/>
          </p:nvSpPr>
          <p:spPr>
            <a:xfrm>
              <a:off x="1735509" y="2583190"/>
              <a:ext cx="3712800" cy="4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ragma solidity ^</a:t>
              </a:r>
              <a:r>
                <a:rPr lang="en">
                  <a:solidFill>
                    <a:srgbClr val="FF9900"/>
                  </a:solidFill>
                  <a:latin typeface="Consolas"/>
                  <a:ea typeface="Consolas"/>
                  <a:cs typeface="Consolas"/>
                  <a:sym typeface="Consolas"/>
                </a:rPr>
                <a:t>0</a:t>
              </a:r>
              <a:r>
                <a:rPr lang="en">
                  <a:solidFill>
                    <a:srgbClr val="FFFFFF"/>
                  </a:solidFill>
                  <a:latin typeface="Consolas"/>
                  <a:ea typeface="Consolas"/>
                  <a:cs typeface="Consolas"/>
                  <a:sym typeface="Consolas"/>
                </a:rPr>
                <a:t>.</a:t>
              </a:r>
              <a:r>
                <a:rPr lang="en">
                  <a:solidFill>
                    <a:srgbClr val="FF9900"/>
                  </a:solidFill>
                  <a:latin typeface="Consolas"/>
                  <a:ea typeface="Consolas"/>
                  <a:cs typeface="Consolas"/>
                  <a:sym typeface="Consolas"/>
                </a:rPr>
                <a:t>4</a:t>
              </a:r>
              <a:r>
                <a:rPr lang="en">
                  <a:solidFill>
                    <a:srgbClr val="FFFFFF"/>
                  </a:solidFill>
                  <a:latin typeface="Consolas"/>
                  <a:ea typeface="Consolas"/>
                  <a:cs typeface="Consolas"/>
                  <a:sym typeface="Consolas"/>
                </a:rPr>
                <a:t>.</a:t>
              </a:r>
              <a:r>
                <a:rPr lang="en">
                  <a:solidFill>
                    <a:srgbClr val="FF9900"/>
                  </a:solidFill>
                  <a:latin typeface="Consolas"/>
                  <a:ea typeface="Consolas"/>
                  <a:cs typeface="Consolas"/>
                  <a:sym typeface="Consolas"/>
                </a:rPr>
                <a:t>11</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helloWorld</a:t>
              </a:r>
              <a:r>
                <a:rPr lang="en">
                  <a:solidFill>
                    <a:srgbClr val="FFFFFF"/>
                  </a:solidFill>
                  <a:latin typeface="Consolas"/>
                  <a:ea typeface="Consolas"/>
                  <a:cs typeface="Consolas"/>
                  <a:sym typeface="Consolas"/>
                </a:rPr>
                <a:t> {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function</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renderHelloWorld</a:t>
              </a: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returns</a:t>
              </a: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FFFFFF"/>
                  </a:solidFill>
                  <a:latin typeface="Consolas"/>
                  <a:ea typeface="Consolas"/>
                  <a:cs typeface="Consolas"/>
                  <a:sym typeface="Consolas"/>
                </a:rPr>
                <a:t> 'Hello World':</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
          <p:nvSpPr>
            <p:cNvPr id="820" name="Google Shape;820;p67"/>
            <p:cNvSpPr txBox="1"/>
            <p:nvPr/>
          </p:nvSpPr>
          <p:spPr>
            <a:xfrm>
              <a:off x="1464725" y="2582325"/>
              <a:ext cx="385800" cy="44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p:txBody>
        </p:sp>
      </p:grpSp>
      <p:sp>
        <p:nvSpPr>
          <p:cNvPr id="821" name="Google Shape;821;p67"/>
          <p:cNvSpPr txBox="1"/>
          <p:nvPr/>
        </p:nvSpPr>
        <p:spPr>
          <a:xfrm>
            <a:off x="513149" y="4138788"/>
            <a:ext cx="8117700" cy="23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a:t>
            </a:r>
            <a:r>
              <a:rPr b="1" lang="en" sz="2200">
                <a:solidFill>
                  <a:srgbClr val="5EA5E5"/>
                </a:solidFill>
                <a:latin typeface="Open Sans"/>
                <a:ea typeface="Open Sans"/>
                <a:cs typeface="Open Sans"/>
                <a:sym typeface="Open Sans"/>
              </a:rPr>
              <a:t>hat is this code doing?</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1:</a:t>
            </a:r>
            <a:r>
              <a:rPr lang="en" sz="1800">
                <a:latin typeface="Open Sans"/>
                <a:ea typeface="Open Sans"/>
                <a:cs typeface="Open Sans"/>
                <a:sym typeface="Open Sans"/>
              </a:rPr>
              <a:t>  Specifies the version of Solidity.</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3: </a:t>
            </a:r>
            <a:r>
              <a:rPr lang="en" sz="1800">
                <a:latin typeface="Open Sans"/>
                <a:ea typeface="Open Sans"/>
                <a:cs typeface="Open Sans"/>
                <a:sym typeface="Open Sans"/>
              </a:rPr>
              <a:t>Creates a new contract called </a:t>
            </a:r>
            <a:r>
              <a:rPr lang="en" sz="1800">
                <a:latin typeface="Consolas"/>
                <a:ea typeface="Consolas"/>
                <a:cs typeface="Consolas"/>
                <a:sym typeface="Consolas"/>
              </a:rPr>
              <a:t>helloWorld</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Char char="●"/>
            </a:pPr>
            <a:r>
              <a:rPr b="1" lang="en" sz="1800">
                <a:latin typeface="Open Sans"/>
                <a:ea typeface="Open Sans"/>
                <a:cs typeface="Open Sans"/>
                <a:sym typeface="Open Sans"/>
              </a:rPr>
              <a:t>Line 4: </a:t>
            </a:r>
            <a:r>
              <a:rPr lang="en" sz="1800">
                <a:solidFill>
                  <a:schemeClr val="dk1"/>
                </a:solidFill>
                <a:latin typeface="Open Sans"/>
                <a:ea typeface="Open Sans"/>
                <a:cs typeface="Open Sans"/>
                <a:sym typeface="Open Sans"/>
              </a:rPr>
              <a:t>Declares a function named </a:t>
            </a:r>
            <a:r>
              <a:rPr lang="en" sz="1800">
                <a:solidFill>
                  <a:schemeClr val="dk1"/>
                </a:solidFill>
                <a:latin typeface="Consolas"/>
                <a:ea typeface="Consolas"/>
                <a:cs typeface="Consolas"/>
                <a:sym typeface="Consolas"/>
              </a:rPr>
              <a:t>renderHelloWorld</a:t>
            </a:r>
            <a:r>
              <a:rPr lang="en" sz="1800">
                <a:solidFill>
                  <a:schemeClr val="dk1"/>
                </a:solidFill>
                <a:latin typeface="Open Sans"/>
                <a:ea typeface="Open Sans"/>
                <a:cs typeface="Open Sans"/>
                <a:sym typeface="Open Sans"/>
              </a:rPr>
              <a:t> that takes no parameters and returns a string. </a:t>
            </a:r>
            <a:r>
              <a:rPr b="1" lang="en" sz="1800">
                <a:solidFill>
                  <a:schemeClr val="dk1"/>
                </a:solidFill>
                <a:latin typeface="Open Sans"/>
                <a:ea typeface="Open Sans"/>
                <a:cs typeface="Open Sans"/>
                <a:sym typeface="Open Sans"/>
              </a:rPr>
              <a:t> </a:t>
            </a:r>
            <a:endParaRPr b="1"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Char char="●"/>
            </a:pPr>
            <a:r>
              <a:rPr b="1" lang="en" sz="1800">
                <a:latin typeface="Open Sans"/>
                <a:ea typeface="Open Sans"/>
                <a:cs typeface="Open Sans"/>
                <a:sym typeface="Open Sans"/>
              </a:rPr>
              <a:t>Line 5: </a:t>
            </a:r>
            <a:r>
              <a:rPr lang="en" sz="1800">
                <a:latin typeface="Open Sans"/>
                <a:ea typeface="Open Sans"/>
                <a:cs typeface="Open Sans"/>
                <a:sym typeface="Open Sans"/>
              </a:rPr>
              <a:t>returns the string "</a:t>
            </a:r>
            <a:r>
              <a:rPr lang="en" sz="1800">
                <a:latin typeface="Consolas"/>
                <a:ea typeface="Consolas"/>
                <a:cs typeface="Consolas"/>
                <a:sym typeface="Consolas"/>
              </a:rPr>
              <a:t>Hello World</a:t>
            </a:r>
            <a:r>
              <a:rPr lang="en" sz="1800">
                <a:latin typeface="Open Sans"/>
                <a:ea typeface="Open Sans"/>
                <a:cs typeface="Open Sans"/>
                <a:sym typeface="Open Sans"/>
              </a:rPr>
              <a:t>"</a:t>
            </a:r>
            <a:endParaRPr sz="1800">
              <a:latin typeface="Open Sans"/>
              <a:ea typeface="Open Sans"/>
              <a:cs typeface="Open Sans"/>
              <a:sym typeface="Open Sans"/>
            </a:endParaRPr>
          </a:p>
        </p:txBody>
      </p:sp>
      <p:sp>
        <p:nvSpPr>
          <p:cNvPr id="822" name="Google Shape;822;p6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23" name="Google Shape;823;p67"/>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Hello, Solidity!</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8"/>
          <p:cNvSpPr/>
          <p:nvPr/>
        </p:nvSpPr>
        <p:spPr>
          <a:xfrm rot="5400000">
            <a:off x="5445925" y="3331957"/>
            <a:ext cx="2637300" cy="39672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68"/>
          <p:cNvSpPr/>
          <p:nvPr/>
        </p:nvSpPr>
        <p:spPr>
          <a:xfrm rot="5400000">
            <a:off x="5655625" y="1495600"/>
            <a:ext cx="2216700" cy="39684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68"/>
          <p:cNvSpPr txBox="1"/>
          <p:nvPr/>
        </p:nvSpPr>
        <p:spPr>
          <a:xfrm>
            <a:off x="4780875" y="2368075"/>
            <a:ext cx="3967200" cy="414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solidFill>
                  <a:srgbClr val="FFD966"/>
                </a:solidFill>
                <a:latin typeface="Open Sans"/>
                <a:ea typeface="Open Sans"/>
                <a:cs typeface="Open Sans"/>
                <a:sym typeface="Open Sans"/>
              </a:rPr>
              <a:t>string</a:t>
            </a:r>
            <a:endParaRPr b="1" sz="2200">
              <a:solidFill>
                <a:srgbClr val="FFD966"/>
              </a:solidFill>
              <a:latin typeface="Consolas"/>
              <a:ea typeface="Consolas"/>
              <a:cs typeface="Consolas"/>
              <a:sym typeface="Consolas"/>
            </a:endParaRPr>
          </a:p>
          <a:p>
            <a:pPr indent="0" lvl="0" marL="0" rtl="0" algn="ctr">
              <a:lnSpc>
                <a:spcPct val="115000"/>
              </a:lnSpc>
              <a:spcBef>
                <a:spcPts val="1000"/>
              </a:spcBef>
              <a:spcAft>
                <a:spcPts val="0"/>
              </a:spcAft>
              <a:buClr>
                <a:schemeClr val="dk1"/>
              </a:buClr>
              <a:buSzPts val="1100"/>
              <a:buFont typeface="Arial"/>
              <a:buNone/>
            </a:pPr>
            <a:r>
              <a:rPr lang="en" sz="1600">
                <a:solidFill>
                  <a:srgbClr val="FFFFFF"/>
                </a:solidFill>
                <a:latin typeface="Open Sans"/>
                <a:ea typeface="Open Sans"/>
                <a:cs typeface="Open Sans"/>
                <a:sym typeface="Open Sans"/>
              </a:rPr>
              <a:t>Data type containing text.</a:t>
            </a:r>
            <a:endParaRPr sz="16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sz="16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sz="10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Clr>
                <a:schemeClr val="dk1"/>
              </a:buClr>
              <a:buSzPts val="1100"/>
              <a:buFont typeface="Arial"/>
              <a:buNone/>
            </a:pPr>
            <a:r>
              <a:t/>
            </a:r>
            <a:endParaRPr sz="1600">
              <a:solidFill>
                <a:srgbClr val="FFFFFF"/>
              </a:solidFill>
              <a:latin typeface="Open Sans"/>
              <a:ea typeface="Open Sans"/>
              <a:cs typeface="Open Sans"/>
              <a:sym typeface="Open Sans"/>
            </a:endParaRPr>
          </a:p>
          <a:p>
            <a:pPr indent="0" lvl="0" marL="0" rtl="0" algn="ctr">
              <a:lnSpc>
                <a:spcPct val="115000"/>
              </a:lnSpc>
              <a:spcBef>
                <a:spcPts val="1000"/>
              </a:spcBef>
              <a:spcAft>
                <a:spcPts val="0"/>
              </a:spcAft>
              <a:buClr>
                <a:schemeClr val="dk1"/>
              </a:buClr>
              <a:buSzPts val="1100"/>
              <a:buFont typeface="Arial"/>
              <a:buNone/>
            </a:pPr>
            <a:r>
              <a:t/>
            </a:r>
            <a:endParaRPr>
              <a:solidFill>
                <a:schemeClr val="dk1"/>
              </a:solidFill>
              <a:latin typeface="Open Sans"/>
              <a:ea typeface="Open Sans"/>
              <a:cs typeface="Open Sans"/>
              <a:sym typeface="Open Sans"/>
            </a:endParaRPr>
          </a:p>
          <a:p>
            <a:pPr indent="0" lvl="0" marL="0" rtl="0" algn="ctr">
              <a:lnSpc>
                <a:spcPct val="115000"/>
              </a:lnSpc>
              <a:spcBef>
                <a:spcPts val="1000"/>
              </a:spcBef>
              <a:spcAft>
                <a:spcPts val="0"/>
              </a:spcAft>
              <a:buNone/>
            </a:pPr>
            <a:r>
              <a:rPr b="1" lang="en" sz="2200">
                <a:solidFill>
                  <a:srgbClr val="FFD966"/>
                </a:solidFill>
                <a:latin typeface="Open Sans"/>
                <a:ea typeface="Open Sans"/>
                <a:cs typeface="Open Sans"/>
                <a:sym typeface="Open Sans"/>
              </a:rPr>
              <a:t>struct</a:t>
            </a:r>
            <a:endParaRPr b="1" sz="22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1600">
                <a:solidFill>
                  <a:srgbClr val="FFFFFF"/>
                </a:solidFill>
                <a:latin typeface="Open Sans"/>
                <a:ea typeface="Open Sans"/>
                <a:cs typeface="Open Sans"/>
                <a:sym typeface="Open Sans"/>
              </a:rPr>
              <a:t>A</a:t>
            </a:r>
            <a:r>
              <a:rPr lang="en" sz="1600">
                <a:solidFill>
                  <a:srgbClr val="FFD966"/>
                </a:solidFill>
                <a:latin typeface="Open Sans"/>
                <a:ea typeface="Open Sans"/>
                <a:cs typeface="Open Sans"/>
                <a:sym typeface="Open Sans"/>
              </a:rPr>
              <a:t>  </a:t>
            </a:r>
            <a:r>
              <a:rPr lang="en" sz="1600">
                <a:solidFill>
                  <a:srgbClr val="FFD966"/>
                </a:solidFill>
                <a:latin typeface="Consolas"/>
                <a:ea typeface="Consolas"/>
                <a:cs typeface="Consolas"/>
                <a:sym typeface="Consolas"/>
              </a:rPr>
              <a:t>struct</a:t>
            </a:r>
            <a:r>
              <a:rPr lang="en" sz="1600">
                <a:solidFill>
                  <a:srgbClr val="FFD966"/>
                </a:solidFill>
                <a:latin typeface="Open Sans"/>
                <a:ea typeface="Open Sans"/>
                <a:cs typeface="Open Sans"/>
                <a:sym typeface="Open Sans"/>
              </a:rPr>
              <a:t> </a:t>
            </a:r>
            <a:r>
              <a:rPr lang="en" sz="1600">
                <a:solidFill>
                  <a:srgbClr val="FFFFFF"/>
                </a:solidFill>
                <a:latin typeface="Open Sans"/>
                <a:ea typeface="Open Sans"/>
                <a:cs typeface="Open Sans"/>
                <a:sym typeface="Open Sans"/>
              </a:rPr>
              <a:t> is a custom-defined type that can include other data types listed here.</a:t>
            </a:r>
            <a:br>
              <a:rPr lang="en" sz="1600">
                <a:solidFill>
                  <a:srgbClr val="FFFFFF"/>
                </a:solidFill>
                <a:latin typeface="Open Sans"/>
                <a:ea typeface="Open Sans"/>
                <a:cs typeface="Open Sans"/>
                <a:sym typeface="Open Sans"/>
              </a:rPr>
            </a:br>
            <a:br>
              <a:rPr lang="en" sz="1600">
                <a:solidFill>
                  <a:srgbClr val="FFFFFF"/>
                </a:solidFill>
                <a:latin typeface="Open Sans"/>
                <a:ea typeface="Open Sans"/>
                <a:cs typeface="Open Sans"/>
                <a:sym typeface="Open Sans"/>
              </a:rPr>
            </a:br>
            <a:endParaRPr sz="1600">
              <a:solidFill>
                <a:srgbClr val="FFFFFF"/>
              </a:solidFill>
              <a:latin typeface="Consolas"/>
              <a:ea typeface="Consolas"/>
              <a:cs typeface="Consolas"/>
              <a:sym typeface="Consolas"/>
            </a:endParaRPr>
          </a:p>
        </p:txBody>
      </p:sp>
      <p:sp>
        <p:nvSpPr>
          <p:cNvPr id="831" name="Google Shape;831;p68"/>
          <p:cNvSpPr/>
          <p:nvPr/>
        </p:nvSpPr>
        <p:spPr>
          <a:xfrm rot="5400000">
            <a:off x="1061975" y="3331957"/>
            <a:ext cx="2637300" cy="39672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8"/>
          <p:cNvSpPr/>
          <p:nvPr/>
        </p:nvSpPr>
        <p:spPr>
          <a:xfrm rot="5400000">
            <a:off x="1271675" y="1495600"/>
            <a:ext cx="2216700" cy="39684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68"/>
          <p:cNvSpPr txBox="1"/>
          <p:nvPr/>
        </p:nvSpPr>
        <p:spPr>
          <a:xfrm>
            <a:off x="396925" y="2368225"/>
            <a:ext cx="3967200" cy="414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sz="2200">
                <a:solidFill>
                  <a:srgbClr val="FFD966"/>
                </a:solidFill>
                <a:latin typeface="Open Sans"/>
                <a:ea typeface="Open Sans"/>
                <a:cs typeface="Open Sans"/>
                <a:sym typeface="Open Sans"/>
              </a:rPr>
              <a:t>address</a:t>
            </a:r>
            <a:endParaRPr b="1" sz="2200">
              <a:solidFill>
                <a:srgbClr val="FFD966"/>
              </a:solidFill>
              <a:latin typeface="Consolas"/>
              <a:ea typeface="Consolas"/>
              <a:cs typeface="Consolas"/>
              <a:sym typeface="Consolas"/>
            </a:endParaRPr>
          </a:p>
          <a:p>
            <a:pPr indent="0" lvl="0" marL="0" rtl="0" algn="ctr">
              <a:lnSpc>
                <a:spcPct val="115000"/>
              </a:lnSpc>
              <a:spcBef>
                <a:spcPts val="1000"/>
              </a:spcBef>
              <a:spcAft>
                <a:spcPts val="0"/>
              </a:spcAft>
              <a:buClr>
                <a:schemeClr val="dk1"/>
              </a:buClr>
              <a:buSzPts val="1100"/>
              <a:buFont typeface="Arial"/>
              <a:buNone/>
            </a:pPr>
            <a:r>
              <a:rPr lang="en" sz="1600">
                <a:solidFill>
                  <a:srgbClr val="FFFFFF"/>
                </a:solidFill>
                <a:latin typeface="Open Sans"/>
                <a:ea typeface="Open Sans"/>
                <a:cs typeface="Open Sans"/>
                <a:sym typeface="Open Sans"/>
              </a:rPr>
              <a:t>Smart Contracts rely on addresses for transactions. The </a:t>
            </a:r>
            <a:r>
              <a:rPr lang="en" sz="1600">
                <a:solidFill>
                  <a:srgbClr val="FFD966"/>
                </a:solidFill>
                <a:latin typeface="Consolas"/>
                <a:ea typeface="Consolas"/>
                <a:cs typeface="Consolas"/>
                <a:sym typeface="Consolas"/>
              </a:rPr>
              <a:t>address</a:t>
            </a:r>
            <a:r>
              <a:rPr lang="en" sz="1600">
                <a:solidFill>
                  <a:srgbClr val="FFFFFF"/>
                </a:solidFill>
                <a:latin typeface="Open Sans"/>
                <a:ea typeface="Open Sans"/>
                <a:cs typeface="Open Sans"/>
                <a:sym typeface="Open Sans"/>
              </a:rPr>
              <a:t> data type holds a </a:t>
            </a:r>
            <a:r>
              <a:rPr lang="en" sz="1600">
                <a:solidFill>
                  <a:srgbClr val="FFD966"/>
                </a:solidFill>
                <a:latin typeface="Open Sans"/>
                <a:ea typeface="Open Sans"/>
                <a:cs typeface="Open Sans"/>
                <a:sym typeface="Open Sans"/>
              </a:rPr>
              <a:t>20 byte</a:t>
            </a:r>
            <a:r>
              <a:rPr lang="en" sz="1600">
                <a:solidFill>
                  <a:srgbClr val="FFFFFF"/>
                </a:solidFill>
                <a:latin typeface="Open Sans"/>
                <a:ea typeface="Open Sans"/>
                <a:cs typeface="Open Sans"/>
                <a:sym typeface="Open Sans"/>
              </a:rPr>
              <a:t> value (the size of an Ethereum address). </a:t>
            </a:r>
            <a:br>
              <a:rPr lang="en" sz="1600">
                <a:solidFill>
                  <a:schemeClr val="dk1"/>
                </a:solidFill>
                <a:latin typeface="Open Sans"/>
                <a:ea typeface="Open Sans"/>
                <a:cs typeface="Open Sans"/>
                <a:sym typeface="Open Sans"/>
              </a:rPr>
            </a:br>
            <a:endParaRPr sz="1600">
              <a:solidFill>
                <a:schemeClr val="dk1"/>
              </a:solidFill>
              <a:latin typeface="Open Sans"/>
              <a:ea typeface="Open Sans"/>
              <a:cs typeface="Open Sans"/>
              <a:sym typeface="Open Sans"/>
            </a:endParaRPr>
          </a:p>
          <a:p>
            <a:pPr indent="0" lvl="0" marL="0" rtl="0" algn="ctr">
              <a:lnSpc>
                <a:spcPct val="115000"/>
              </a:lnSpc>
              <a:spcBef>
                <a:spcPts val="1000"/>
              </a:spcBef>
              <a:spcAft>
                <a:spcPts val="0"/>
              </a:spcAft>
              <a:buClr>
                <a:schemeClr val="dk1"/>
              </a:buClr>
              <a:buSzPts val="1100"/>
              <a:buFont typeface="Arial"/>
              <a:buNone/>
            </a:pPr>
            <a:r>
              <a:t/>
            </a:r>
            <a:endParaRPr sz="1600">
              <a:solidFill>
                <a:schemeClr val="dk1"/>
              </a:solidFill>
              <a:latin typeface="Open Sans"/>
              <a:ea typeface="Open Sans"/>
              <a:cs typeface="Open Sans"/>
              <a:sym typeface="Open Sans"/>
            </a:endParaRPr>
          </a:p>
          <a:p>
            <a:pPr indent="0" lvl="0" marL="0" rtl="0" algn="ctr">
              <a:lnSpc>
                <a:spcPct val="115000"/>
              </a:lnSpc>
              <a:spcBef>
                <a:spcPts val="1000"/>
              </a:spcBef>
              <a:spcAft>
                <a:spcPts val="0"/>
              </a:spcAft>
              <a:buNone/>
            </a:pPr>
            <a:r>
              <a:rPr b="1" lang="en" sz="2200">
                <a:solidFill>
                  <a:srgbClr val="FFD966"/>
                </a:solidFill>
                <a:latin typeface="Open Sans"/>
                <a:ea typeface="Open Sans"/>
                <a:cs typeface="Open Sans"/>
                <a:sym typeface="Open Sans"/>
              </a:rPr>
              <a:t>uint</a:t>
            </a:r>
            <a:endParaRPr b="1" sz="22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1600">
                <a:solidFill>
                  <a:srgbClr val="FFFFFF"/>
                </a:solidFill>
                <a:latin typeface="Open Sans"/>
                <a:ea typeface="Open Sans"/>
                <a:cs typeface="Open Sans"/>
                <a:sym typeface="Open Sans"/>
              </a:rPr>
              <a:t>Unsigned integers up to </a:t>
            </a:r>
            <a:r>
              <a:rPr lang="en" sz="1600">
                <a:solidFill>
                  <a:srgbClr val="FFD966"/>
                </a:solidFill>
                <a:latin typeface="Open Sans"/>
                <a:ea typeface="Open Sans"/>
                <a:cs typeface="Open Sans"/>
                <a:sym typeface="Open Sans"/>
              </a:rPr>
              <a:t>256 bits</a:t>
            </a:r>
            <a:r>
              <a:rPr lang="en" sz="1600">
                <a:solidFill>
                  <a:srgbClr val="FFFFFF"/>
                </a:solidFill>
                <a:latin typeface="Open Sans"/>
                <a:ea typeface="Open Sans"/>
                <a:cs typeface="Open Sans"/>
                <a:sym typeface="Open Sans"/>
              </a:rPr>
              <a:t>. </a:t>
            </a:r>
            <a:br>
              <a:rPr lang="en" sz="1600">
                <a:solidFill>
                  <a:srgbClr val="FFFFFF"/>
                </a:solidFill>
                <a:latin typeface="Open Sans"/>
                <a:ea typeface="Open Sans"/>
                <a:cs typeface="Open Sans"/>
                <a:sym typeface="Open Sans"/>
              </a:rPr>
            </a:br>
            <a:br>
              <a:rPr lang="en" sz="1600">
                <a:solidFill>
                  <a:srgbClr val="FFFFFF"/>
                </a:solidFill>
                <a:latin typeface="Open Sans"/>
                <a:ea typeface="Open Sans"/>
                <a:cs typeface="Open Sans"/>
                <a:sym typeface="Open Sans"/>
              </a:rPr>
            </a:br>
            <a:endParaRPr sz="1600">
              <a:solidFill>
                <a:srgbClr val="FFFFFF"/>
              </a:solidFill>
              <a:latin typeface="Consolas"/>
              <a:ea typeface="Consolas"/>
              <a:cs typeface="Consolas"/>
              <a:sym typeface="Consolas"/>
            </a:endParaRPr>
          </a:p>
        </p:txBody>
      </p:sp>
      <p:sp>
        <p:nvSpPr>
          <p:cNvPr id="834" name="Google Shape;834;p68"/>
          <p:cNvSpPr txBox="1"/>
          <p:nvPr/>
        </p:nvSpPr>
        <p:spPr>
          <a:xfrm>
            <a:off x="373950" y="1554938"/>
            <a:ext cx="8396100" cy="82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latin typeface="Open Sans"/>
                <a:ea typeface="Open Sans"/>
                <a:cs typeface="Open Sans"/>
                <a:sym typeface="Open Sans"/>
              </a:rPr>
              <a:t>Smart Contracts require a few data types. </a:t>
            </a:r>
            <a:endParaRPr sz="2200">
              <a:latin typeface="Open Sans"/>
              <a:ea typeface="Open Sans"/>
              <a:cs typeface="Open Sans"/>
              <a:sym typeface="Open Sans"/>
            </a:endParaRPr>
          </a:p>
        </p:txBody>
      </p:sp>
      <p:sp>
        <p:nvSpPr>
          <p:cNvPr id="835" name="Google Shape;835;p6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36" name="Google Shape;836;p6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Data Types in Solidity</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0" name="Shape 840"/>
        <p:cNvGrpSpPr/>
        <p:nvPr/>
      </p:nvGrpSpPr>
      <p:grpSpPr>
        <a:xfrm>
          <a:off x="0" y="0"/>
          <a:ext cx="0" cy="0"/>
          <a:chOff x="0" y="0"/>
          <a:chExt cx="0" cy="0"/>
        </a:xfrm>
      </p:grpSpPr>
      <p:sp>
        <p:nvSpPr>
          <p:cNvPr id="841" name="Google Shape;841;p69"/>
          <p:cNvSpPr txBox="1"/>
          <p:nvPr/>
        </p:nvSpPr>
        <p:spPr>
          <a:xfrm>
            <a:off x="373950" y="1609450"/>
            <a:ext cx="8396100" cy="1094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200">
                <a:latin typeface="Courier New"/>
                <a:ea typeface="Courier New"/>
                <a:cs typeface="Courier New"/>
                <a:sym typeface="Courier New"/>
              </a:rPr>
              <a:t>Market.Sol</a:t>
            </a:r>
            <a:r>
              <a:rPr lang="en" sz="2200">
                <a:latin typeface="Open Sans"/>
                <a:ea typeface="Open Sans"/>
                <a:cs typeface="Open Sans"/>
                <a:sym typeface="Open Sans"/>
              </a:rPr>
              <a:t> is a Smart Contract.</a:t>
            </a:r>
            <a:endParaRPr sz="2200">
              <a:latin typeface="Open Sans"/>
              <a:ea typeface="Open Sans"/>
              <a:cs typeface="Open Sans"/>
              <a:sym typeface="Open Sans"/>
            </a:endParaRPr>
          </a:p>
        </p:txBody>
      </p:sp>
      <p:grpSp>
        <p:nvGrpSpPr>
          <p:cNvPr id="842" name="Google Shape;842;p69"/>
          <p:cNvGrpSpPr/>
          <p:nvPr/>
        </p:nvGrpSpPr>
        <p:grpSpPr>
          <a:xfrm>
            <a:off x="185224" y="2835908"/>
            <a:ext cx="4830496" cy="2753837"/>
            <a:chOff x="1248950" y="4479479"/>
            <a:chExt cx="4083950" cy="1885803"/>
          </a:xfrm>
        </p:grpSpPr>
        <p:grpSp>
          <p:nvGrpSpPr>
            <p:cNvPr id="843" name="Google Shape;843;p69"/>
            <p:cNvGrpSpPr/>
            <p:nvPr/>
          </p:nvGrpSpPr>
          <p:grpSpPr>
            <a:xfrm>
              <a:off x="1248950" y="4479479"/>
              <a:ext cx="4083950" cy="1885803"/>
              <a:chOff x="1248950" y="4479479"/>
              <a:chExt cx="4083950" cy="1885803"/>
            </a:xfrm>
          </p:grpSpPr>
          <p:sp>
            <p:nvSpPr>
              <p:cNvPr id="844" name="Google Shape;844;p69"/>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69"/>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9"/>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7" name="Google Shape;847;p6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6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6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69"/>
          <p:cNvGrpSpPr/>
          <p:nvPr/>
        </p:nvGrpSpPr>
        <p:grpSpPr>
          <a:xfrm>
            <a:off x="242728" y="3080491"/>
            <a:ext cx="4978430" cy="2343420"/>
            <a:chOff x="1464725" y="2582325"/>
            <a:chExt cx="3983700" cy="2768364"/>
          </a:xfrm>
        </p:grpSpPr>
        <p:sp>
          <p:nvSpPr>
            <p:cNvPr id="851" name="Google Shape;851;p69"/>
            <p:cNvSpPr txBox="1"/>
            <p:nvPr/>
          </p:nvSpPr>
          <p:spPr>
            <a:xfrm>
              <a:off x="1850525" y="2583189"/>
              <a:ext cx="35979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Item[]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items;</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mapping</a:t>
              </a:r>
              <a:r>
                <a:rPr lang="en" sz="1300">
                  <a:solidFill>
                    <a:srgbClr val="FFFFFF"/>
                  </a:solidFill>
                  <a:latin typeface="Consolas"/>
                  <a:ea typeface="Consolas"/>
                  <a:cs typeface="Consolas"/>
                  <a:sym typeface="Consolas"/>
                </a:rPr>
                <a:t>(</a:t>
              </a:r>
              <a:r>
                <a:rPr lang="en" sz="1300">
                  <a:solidFill>
                    <a:srgbClr val="FF0000"/>
                  </a:solidFill>
                  <a:latin typeface="Consolas"/>
                  <a:ea typeface="Consolas"/>
                  <a:cs typeface="Consolas"/>
                  <a:sym typeface="Consolas"/>
                </a:rPr>
                <a:t>address</a:t>
              </a:r>
              <a:r>
                <a:rPr lang="en" sz="1300">
                  <a:solidFill>
                    <a:srgbClr val="FFFFFF"/>
                  </a:solidFill>
                  <a:latin typeface="Consolas"/>
                  <a:ea typeface="Consolas"/>
                  <a:cs typeface="Consolas"/>
                  <a:sym typeface="Consolas"/>
                </a:rPr>
                <a:t> =&gt; </a:t>
              </a:r>
              <a:r>
                <a:rPr lang="en" sz="1300">
                  <a:solidFill>
                    <a:srgbClr val="FF0000"/>
                  </a:solidFill>
                  <a:latin typeface="Consolas"/>
                  <a:ea typeface="Consolas"/>
                  <a:cs typeface="Consolas"/>
                  <a:sym typeface="Consolas"/>
                </a:rPr>
                <a:t>uint256</a:t>
              </a:r>
              <a:r>
                <a:rPr lang="en" sz="1300">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public</a:t>
              </a:r>
              <a:r>
                <a:rPr lang="en" sz="1300">
                  <a:solidFill>
                    <a:srgbClr val="FFFFFF"/>
                  </a:solidFill>
                  <a:latin typeface="Consolas"/>
                  <a:ea typeface="Consolas"/>
                  <a:cs typeface="Consolas"/>
                  <a:sym typeface="Consolas"/>
                </a:rPr>
                <a:t> </a:t>
              </a:r>
              <a:r>
                <a:rPr lang="en" sz="1300">
                  <a:solidFill>
                    <a:srgbClr val="FFFFFF"/>
                  </a:solidFill>
                  <a:latin typeface="Consolas"/>
                  <a:ea typeface="Consolas"/>
                  <a:cs typeface="Consolas"/>
                  <a:sym typeface="Consolas"/>
                </a:rPr>
                <a:t>balances;</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struct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Item</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owner;</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image;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uint256</a:t>
              </a:r>
              <a:r>
                <a:rPr lang="en">
                  <a:solidFill>
                    <a:srgbClr val="FFFFFF"/>
                  </a:solidFill>
                  <a:latin typeface="Consolas"/>
                  <a:ea typeface="Consolas"/>
                  <a:cs typeface="Consolas"/>
                  <a:sym typeface="Consolas"/>
                </a:rPr>
                <a:t> price;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nickname;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852" name="Google Shape;852;p69"/>
            <p:cNvSpPr txBox="1"/>
            <p:nvPr/>
          </p:nvSpPr>
          <p:spPr>
            <a:xfrm>
              <a:off x="146472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sp>
        <p:nvSpPr>
          <p:cNvPr id="853" name="Google Shape;853;p6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69"/>
          <p:cNvSpPr txBox="1"/>
          <p:nvPr/>
        </p:nvSpPr>
        <p:spPr>
          <a:xfrm>
            <a:off x="4949575" y="2835900"/>
            <a:ext cx="4009200" cy="23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3: </a:t>
            </a:r>
            <a:r>
              <a:rPr lang="en" sz="1600">
                <a:solidFill>
                  <a:schemeClr val="dk1"/>
                </a:solidFill>
                <a:latin typeface="Open Sans"/>
                <a:ea typeface="Open Sans"/>
                <a:cs typeface="Open Sans"/>
                <a:sym typeface="Open Sans"/>
              </a:rPr>
              <a:t>declares a new </a:t>
            </a:r>
            <a:r>
              <a:rPr lang="en" sz="1600">
                <a:solidFill>
                  <a:schemeClr val="dk1"/>
                </a:solidFill>
                <a:latin typeface="Consolas"/>
                <a:ea typeface="Consolas"/>
                <a:cs typeface="Consolas"/>
                <a:sym typeface="Consolas"/>
              </a:rPr>
              <a:t>contract</a:t>
            </a:r>
            <a:r>
              <a:rPr lang="en" sz="1600">
                <a:solidFill>
                  <a:schemeClr val="dk1"/>
                </a:solidFill>
                <a:latin typeface="Open Sans"/>
                <a:ea typeface="Open Sans"/>
                <a:cs typeface="Open Sans"/>
                <a:sym typeface="Open Sans"/>
              </a:rPr>
              <a:t> named </a:t>
            </a:r>
            <a:r>
              <a:rPr lang="en" sz="1600">
                <a:solidFill>
                  <a:schemeClr val="dk1"/>
                </a:solidFill>
                <a:latin typeface="Consolas"/>
                <a:ea typeface="Consolas"/>
                <a:cs typeface="Consolas"/>
                <a:sym typeface="Consolas"/>
              </a:rPr>
              <a:t>Market</a:t>
            </a:r>
            <a:r>
              <a:rPr lang="en"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4: </a:t>
            </a:r>
            <a:r>
              <a:rPr lang="en" sz="1600">
                <a:solidFill>
                  <a:schemeClr val="dk1"/>
                </a:solidFill>
                <a:latin typeface="Open Sans"/>
                <a:ea typeface="Open Sans"/>
                <a:cs typeface="Open Sans"/>
                <a:sym typeface="Open Sans"/>
              </a:rPr>
              <a:t>declares an array,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that changes size, filled with </a:t>
            </a:r>
            <a:r>
              <a:rPr lang="en" sz="1600">
                <a:solidFill>
                  <a:schemeClr val="dk1"/>
                </a:solidFill>
                <a:latin typeface="Consolas"/>
                <a:ea typeface="Consolas"/>
                <a:cs typeface="Consolas"/>
                <a:sym typeface="Consolas"/>
              </a:rPr>
              <a:t>items</a:t>
            </a:r>
            <a:r>
              <a:rPr lang="en" sz="1600">
                <a:solidFill>
                  <a:schemeClr val="dk1"/>
                </a:solidFill>
                <a:latin typeface="Open Sans"/>
                <a:ea typeface="Open Sans"/>
                <a:cs typeface="Open Sans"/>
                <a:sym typeface="Open Sans"/>
              </a:rPr>
              <a:t> </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1000"/>
              </a:spcAft>
              <a:buClr>
                <a:schemeClr val="dk1"/>
              </a:buClr>
              <a:buSzPts val="1600"/>
              <a:buFont typeface="Open Sans"/>
              <a:buChar char="●"/>
            </a:pPr>
            <a:r>
              <a:rPr b="1" lang="en" sz="1600">
                <a:solidFill>
                  <a:schemeClr val="dk1"/>
                </a:solidFill>
                <a:latin typeface="Open Sans"/>
                <a:ea typeface="Open Sans"/>
                <a:cs typeface="Open Sans"/>
                <a:sym typeface="Open Sans"/>
              </a:rPr>
              <a:t>Line 5: </a:t>
            </a:r>
            <a:r>
              <a:rPr lang="en" sz="1600">
                <a:solidFill>
                  <a:schemeClr val="dk1"/>
                </a:solidFill>
                <a:latin typeface="Open Sans"/>
                <a:ea typeface="Open Sans"/>
                <a:cs typeface="Open Sans"/>
                <a:sym typeface="Open Sans"/>
              </a:rPr>
              <a:t>declares a state variable that stores a </a:t>
            </a:r>
            <a:r>
              <a:rPr lang="en" sz="1600">
                <a:solidFill>
                  <a:schemeClr val="dk1"/>
                </a:solidFill>
                <a:latin typeface="Consolas"/>
                <a:ea typeface="Consolas"/>
                <a:cs typeface="Consolas"/>
                <a:sym typeface="Consolas"/>
              </a:rPr>
              <a:t>uint256</a:t>
            </a:r>
            <a:r>
              <a:rPr lang="en" sz="1600">
                <a:solidFill>
                  <a:schemeClr val="dk1"/>
                </a:solidFill>
                <a:latin typeface="Open Sans"/>
                <a:ea typeface="Open Sans"/>
                <a:cs typeface="Open Sans"/>
                <a:sym typeface="Open Sans"/>
              </a:rPr>
              <a:t> for each possible </a:t>
            </a:r>
            <a:r>
              <a:rPr lang="en" sz="1600">
                <a:solidFill>
                  <a:schemeClr val="dk1"/>
                </a:solidFill>
                <a:latin typeface="Consolas"/>
                <a:ea typeface="Consolas"/>
                <a:cs typeface="Consolas"/>
                <a:sym typeface="Consolas"/>
              </a:rPr>
              <a:t>address</a:t>
            </a:r>
            <a:endParaRPr b="1" sz="1600">
              <a:latin typeface="Open Sans"/>
              <a:ea typeface="Open Sans"/>
              <a:cs typeface="Open Sans"/>
              <a:sym typeface="Open Sans"/>
            </a:endParaRPr>
          </a:p>
        </p:txBody>
      </p:sp>
      <p:sp>
        <p:nvSpPr>
          <p:cNvPr id="855" name="Google Shape;855;p69"/>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I</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70"/>
          <p:cNvSpPr txBox="1"/>
          <p:nvPr/>
        </p:nvSpPr>
        <p:spPr>
          <a:xfrm>
            <a:off x="4949575" y="2835900"/>
            <a:ext cx="4009200" cy="23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7: </a:t>
            </a:r>
            <a:r>
              <a:rPr lang="en" sz="1600">
                <a:solidFill>
                  <a:schemeClr val="dk1"/>
                </a:solidFill>
                <a:latin typeface="Open Sans"/>
                <a:ea typeface="Open Sans"/>
                <a:cs typeface="Open Sans"/>
                <a:sym typeface="Open Sans"/>
              </a:rPr>
              <a:t>declares a new </a:t>
            </a:r>
            <a:r>
              <a:rPr lang="en" sz="1600">
                <a:solidFill>
                  <a:schemeClr val="dk1"/>
                </a:solidFill>
                <a:latin typeface="Consolas"/>
                <a:ea typeface="Consolas"/>
                <a:cs typeface="Consolas"/>
                <a:sym typeface="Consolas"/>
              </a:rPr>
              <a:t>struct</a:t>
            </a:r>
            <a:r>
              <a:rPr lang="en" sz="1600">
                <a:solidFill>
                  <a:schemeClr val="dk1"/>
                </a:solidFill>
                <a:latin typeface="Open Sans"/>
                <a:ea typeface="Open Sans"/>
                <a:cs typeface="Open Sans"/>
                <a:sym typeface="Open Sans"/>
              </a:rPr>
              <a:t> (a custom object) called</a:t>
            </a:r>
            <a:r>
              <a:rPr lang="en" sz="1600">
                <a:solidFill>
                  <a:schemeClr val="dk1"/>
                </a:solidFill>
                <a:latin typeface="Consolas"/>
                <a:ea typeface="Consolas"/>
                <a:cs typeface="Consolas"/>
                <a:sym typeface="Consolas"/>
              </a:rPr>
              <a:t> Item</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8: </a:t>
            </a:r>
            <a:r>
              <a:rPr lang="en" sz="1600">
                <a:solidFill>
                  <a:schemeClr val="dk1"/>
                </a:solidFill>
                <a:latin typeface="Open Sans"/>
                <a:ea typeface="Open Sans"/>
                <a:cs typeface="Open Sans"/>
                <a:sym typeface="Open Sans"/>
              </a:rPr>
              <a:t>gives each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a variable named </a:t>
            </a:r>
            <a:r>
              <a:rPr lang="en" sz="1600">
                <a:solidFill>
                  <a:schemeClr val="dk1"/>
                </a:solidFill>
                <a:latin typeface="Consolas"/>
                <a:ea typeface="Consolas"/>
                <a:cs typeface="Consolas"/>
                <a:sym typeface="Consolas"/>
              </a:rPr>
              <a:t>owner</a:t>
            </a:r>
            <a:r>
              <a:rPr lang="en" sz="1600">
                <a:solidFill>
                  <a:schemeClr val="dk1"/>
                </a:solidFill>
                <a:latin typeface="Open Sans"/>
                <a:ea typeface="Open Sans"/>
                <a:cs typeface="Open Sans"/>
                <a:sym typeface="Open Sans"/>
              </a:rPr>
              <a:t> of type </a:t>
            </a:r>
            <a:r>
              <a:rPr lang="en" sz="1600">
                <a:solidFill>
                  <a:schemeClr val="dk1"/>
                </a:solidFill>
                <a:latin typeface="Consolas"/>
                <a:ea typeface="Consolas"/>
                <a:cs typeface="Consolas"/>
                <a:sym typeface="Consolas"/>
              </a:rPr>
              <a:t>address</a:t>
            </a:r>
            <a:endParaRPr sz="1600">
              <a:solidFill>
                <a:schemeClr val="dk1"/>
              </a:solidFill>
              <a:latin typeface="Consolas"/>
              <a:ea typeface="Consolas"/>
              <a:cs typeface="Consolas"/>
              <a:sym typeface="Consolas"/>
            </a:endParaRPr>
          </a:p>
          <a:p>
            <a:pPr indent="-330200" lvl="0" marL="457200" rtl="0" algn="l">
              <a:lnSpc>
                <a:spcPct val="115000"/>
              </a:lnSpc>
              <a:spcBef>
                <a:spcPts val="1000"/>
              </a:spcBef>
              <a:spcAft>
                <a:spcPts val="1000"/>
              </a:spcAft>
              <a:buClr>
                <a:schemeClr val="dk1"/>
              </a:buClr>
              <a:buSzPts val="1600"/>
              <a:buFont typeface="Open Sans"/>
              <a:buChar char="●"/>
            </a:pPr>
            <a:r>
              <a:rPr b="1" lang="en" sz="1600">
                <a:solidFill>
                  <a:schemeClr val="dk1"/>
                </a:solidFill>
                <a:latin typeface="Open Sans"/>
                <a:ea typeface="Open Sans"/>
                <a:cs typeface="Open Sans"/>
                <a:sym typeface="Open Sans"/>
              </a:rPr>
              <a:t>Line 9: </a:t>
            </a:r>
            <a:r>
              <a:rPr lang="en" sz="1600">
                <a:solidFill>
                  <a:schemeClr val="dk1"/>
                </a:solidFill>
                <a:latin typeface="Open Sans"/>
                <a:ea typeface="Open Sans"/>
                <a:cs typeface="Open Sans"/>
                <a:sym typeface="Open Sans"/>
              </a:rPr>
              <a:t>gives each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a variable named </a:t>
            </a:r>
            <a:r>
              <a:rPr lang="en" sz="1600">
                <a:solidFill>
                  <a:schemeClr val="dk1"/>
                </a:solidFill>
                <a:latin typeface="Consolas"/>
                <a:ea typeface="Consolas"/>
                <a:cs typeface="Consolas"/>
                <a:sym typeface="Consolas"/>
              </a:rPr>
              <a:t>name</a:t>
            </a:r>
            <a:r>
              <a:rPr lang="en" sz="1600">
                <a:solidFill>
                  <a:schemeClr val="dk1"/>
                </a:solidFill>
                <a:latin typeface="Open Sans"/>
                <a:ea typeface="Open Sans"/>
                <a:cs typeface="Open Sans"/>
                <a:sym typeface="Open Sans"/>
              </a:rPr>
              <a:t> of type </a:t>
            </a:r>
            <a:r>
              <a:rPr lang="en" sz="1600">
                <a:solidFill>
                  <a:schemeClr val="dk1"/>
                </a:solidFill>
                <a:latin typeface="Consolas"/>
                <a:ea typeface="Consolas"/>
                <a:cs typeface="Consolas"/>
                <a:sym typeface="Consolas"/>
              </a:rPr>
              <a:t>string</a:t>
            </a:r>
            <a:r>
              <a:rPr lang="en" sz="1600">
                <a:solidFill>
                  <a:schemeClr val="dk1"/>
                </a:solidFill>
                <a:latin typeface="Open Sans"/>
                <a:ea typeface="Open Sans"/>
                <a:cs typeface="Open Sans"/>
                <a:sym typeface="Open Sans"/>
              </a:rPr>
              <a:t> </a:t>
            </a:r>
            <a:endParaRPr b="1" sz="1600">
              <a:solidFill>
                <a:schemeClr val="dk1"/>
              </a:solidFill>
              <a:latin typeface="Open Sans"/>
              <a:ea typeface="Open Sans"/>
              <a:cs typeface="Open Sans"/>
              <a:sym typeface="Open Sans"/>
            </a:endParaRPr>
          </a:p>
        </p:txBody>
      </p:sp>
      <p:grpSp>
        <p:nvGrpSpPr>
          <p:cNvPr id="861" name="Google Shape;861;p70"/>
          <p:cNvGrpSpPr/>
          <p:nvPr/>
        </p:nvGrpSpPr>
        <p:grpSpPr>
          <a:xfrm>
            <a:off x="295248" y="2988720"/>
            <a:ext cx="4978430" cy="2427578"/>
            <a:chOff x="1464725" y="2582325"/>
            <a:chExt cx="3983700" cy="2768364"/>
          </a:xfrm>
        </p:grpSpPr>
        <p:sp>
          <p:nvSpPr>
            <p:cNvPr id="862" name="Google Shape;862;p70"/>
            <p:cNvSpPr txBox="1"/>
            <p:nvPr/>
          </p:nvSpPr>
          <p:spPr>
            <a:xfrm>
              <a:off x="1850525" y="2583189"/>
              <a:ext cx="35979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Item[]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items;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mapping</a:t>
              </a:r>
              <a:r>
                <a:rPr lang="en" sz="1300">
                  <a:solidFill>
                    <a:srgbClr val="FFFFFF"/>
                  </a:solidFill>
                  <a:latin typeface="Consolas"/>
                  <a:ea typeface="Consolas"/>
                  <a:cs typeface="Consolas"/>
                  <a:sym typeface="Consolas"/>
                </a:rPr>
                <a:t>(</a:t>
              </a:r>
              <a:r>
                <a:rPr lang="en" sz="1300">
                  <a:solidFill>
                    <a:srgbClr val="FF0000"/>
                  </a:solidFill>
                  <a:latin typeface="Consolas"/>
                  <a:ea typeface="Consolas"/>
                  <a:cs typeface="Consolas"/>
                  <a:sym typeface="Consolas"/>
                </a:rPr>
                <a:t>address</a:t>
              </a:r>
              <a:r>
                <a:rPr lang="en" sz="1300">
                  <a:solidFill>
                    <a:srgbClr val="FFFFFF"/>
                  </a:solidFill>
                  <a:latin typeface="Consolas"/>
                  <a:ea typeface="Consolas"/>
                  <a:cs typeface="Consolas"/>
                  <a:sym typeface="Consolas"/>
                </a:rPr>
                <a:t> =&gt; </a:t>
              </a:r>
              <a:r>
                <a:rPr lang="en" sz="1300">
                  <a:solidFill>
                    <a:srgbClr val="FF0000"/>
                  </a:solidFill>
                  <a:latin typeface="Consolas"/>
                  <a:ea typeface="Consolas"/>
                  <a:cs typeface="Consolas"/>
                  <a:sym typeface="Consolas"/>
                </a:rPr>
                <a:t>uint256</a:t>
              </a:r>
              <a:r>
                <a:rPr lang="en" sz="1300">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public</a:t>
              </a:r>
              <a:r>
                <a:rPr lang="en" sz="1300">
                  <a:solidFill>
                    <a:srgbClr val="FFFFFF"/>
                  </a:solidFill>
                  <a:latin typeface="Consolas"/>
                  <a:ea typeface="Consolas"/>
                  <a:cs typeface="Consolas"/>
                  <a:sym typeface="Consolas"/>
                </a:rPr>
                <a:t> balances;</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struct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Item</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owner;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name;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image;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uint256</a:t>
              </a:r>
              <a:r>
                <a:rPr lang="en">
                  <a:solidFill>
                    <a:srgbClr val="FFFFFF"/>
                  </a:solidFill>
                  <a:latin typeface="Consolas"/>
                  <a:ea typeface="Consolas"/>
                  <a:cs typeface="Consolas"/>
                  <a:sym typeface="Consolas"/>
                </a:rPr>
                <a:t> price;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nickname;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863" name="Google Shape;863;p70"/>
            <p:cNvSpPr txBox="1"/>
            <p:nvPr/>
          </p:nvSpPr>
          <p:spPr>
            <a:xfrm>
              <a:off x="146472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sp>
        <p:nvSpPr>
          <p:cNvPr id="864" name="Google Shape;864;p7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865" name="Google Shape;865;p70"/>
          <p:cNvGrpSpPr/>
          <p:nvPr/>
        </p:nvGrpSpPr>
        <p:grpSpPr>
          <a:xfrm>
            <a:off x="185224" y="2835908"/>
            <a:ext cx="4830496" cy="2753837"/>
            <a:chOff x="1248950" y="4479479"/>
            <a:chExt cx="4083950" cy="1885803"/>
          </a:xfrm>
        </p:grpSpPr>
        <p:grpSp>
          <p:nvGrpSpPr>
            <p:cNvPr id="866" name="Google Shape;866;p70"/>
            <p:cNvGrpSpPr/>
            <p:nvPr/>
          </p:nvGrpSpPr>
          <p:grpSpPr>
            <a:xfrm>
              <a:off x="1248950" y="4479479"/>
              <a:ext cx="4083950" cy="1885803"/>
              <a:chOff x="1248950" y="4479479"/>
              <a:chExt cx="4083950" cy="1885803"/>
            </a:xfrm>
          </p:grpSpPr>
          <p:sp>
            <p:nvSpPr>
              <p:cNvPr id="867" name="Google Shape;867;p70"/>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0"/>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0"/>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7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7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7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70"/>
          <p:cNvGrpSpPr/>
          <p:nvPr/>
        </p:nvGrpSpPr>
        <p:grpSpPr>
          <a:xfrm>
            <a:off x="242728" y="3080491"/>
            <a:ext cx="4978430" cy="2343420"/>
            <a:chOff x="1464725" y="2582325"/>
            <a:chExt cx="3983700" cy="2768364"/>
          </a:xfrm>
        </p:grpSpPr>
        <p:sp>
          <p:nvSpPr>
            <p:cNvPr id="874" name="Google Shape;874;p70"/>
            <p:cNvSpPr txBox="1"/>
            <p:nvPr/>
          </p:nvSpPr>
          <p:spPr>
            <a:xfrm>
              <a:off x="1850525" y="2583189"/>
              <a:ext cx="35979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Item[]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items;</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mapping</a:t>
              </a:r>
              <a:r>
                <a:rPr lang="en" sz="1300">
                  <a:solidFill>
                    <a:srgbClr val="FFFFFF"/>
                  </a:solidFill>
                  <a:latin typeface="Consolas"/>
                  <a:ea typeface="Consolas"/>
                  <a:cs typeface="Consolas"/>
                  <a:sym typeface="Consolas"/>
                </a:rPr>
                <a:t>(</a:t>
              </a:r>
              <a:r>
                <a:rPr lang="en" sz="1300">
                  <a:solidFill>
                    <a:srgbClr val="FF0000"/>
                  </a:solidFill>
                  <a:latin typeface="Consolas"/>
                  <a:ea typeface="Consolas"/>
                  <a:cs typeface="Consolas"/>
                  <a:sym typeface="Consolas"/>
                </a:rPr>
                <a:t>address</a:t>
              </a:r>
              <a:r>
                <a:rPr lang="en" sz="1300">
                  <a:solidFill>
                    <a:srgbClr val="FFFFFF"/>
                  </a:solidFill>
                  <a:latin typeface="Consolas"/>
                  <a:ea typeface="Consolas"/>
                  <a:cs typeface="Consolas"/>
                  <a:sym typeface="Consolas"/>
                </a:rPr>
                <a:t> =&gt; </a:t>
              </a:r>
              <a:r>
                <a:rPr lang="en" sz="1300">
                  <a:solidFill>
                    <a:srgbClr val="FF0000"/>
                  </a:solidFill>
                  <a:latin typeface="Consolas"/>
                  <a:ea typeface="Consolas"/>
                  <a:cs typeface="Consolas"/>
                  <a:sym typeface="Consolas"/>
                </a:rPr>
                <a:t>uint256</a:t>
              </a:r>
              <a:r>
                <a:rPr lang="en" sz="1300">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public</a:t>
              </a:r>
              <a:r>
                <a:rPr lang="en" sz="1300">
                  <a:solidFill>
                    <a:srgbClr val="FFFFFF"/>
                  </a:solidFill>
                  <a:latin typeface="Consolas"/>
                  <a:ea typeface="Consolas"/>
                  <a:cs typeface="Consolas"/>
                  <a:sym typeface="Consolas"/>
                </a:rPr>
                <a:t> balances;</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struct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Item</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owner;</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image;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uint256</a:t>
              </a:r>
              <a:r>
                <a:rPr lang="en">
                  <a:solidFill>
                    <a:srgbClr val="FFFFFF"/>
                  </a:solidFill>
                  <a:latin typeface="Consolas"/>
                  <a:ea typeface="Consolas"/>
                  <a:cs typeface="Consolas"/>
                  <a:sym typeface="Consolas"/>
                </a:rPr>
                <a:t> price;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nickname;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875" name="Google Shape;875;p70"/>
            <p:cNvSpPr txBox="1"/>
            <p:nvPr/>
          </p:nvSpPr>
          <p:spPr>
            <a:xfrm>
              <a:off x="146472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sp>
        <p:nvSpPr>
          <p:cNvPr id="876" name="Google Shape;876;p7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II</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0" name="Shape 880"/>
        <p:cNvGrpSpPr/>
        <p:nvPr/>
      </p:nvGrpSpPr>
      <p:grpSpPr>
        <a:xfrm>
          <a:off x="0" y="0"/>
          <a:ext cx="0" cy="0"/>
          <a:chOff x="0" y="0"/>
          <a:chExt cx="0" cy="0"/>
        </a:xfrm>
      </p:grpSpPr>
      <p:sp>
        <p:nvSpPr>
          <p:cNvPr id="881" name="Google Shape;881;p7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82" name="Google Shape;882;p71"/>
          <p:cNvSpPr txBox="1"/>
          <p:nvPr/>
        </p:nvSpPr>
        <p:spPr>
          <a:xfrm>
            <a:off x="4949575" y="2835900"/>
            <a:ext cx="4009200" cy="232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10: </a:t>
            </a:r>
            <a:r>
              <a:rPr lang="en" sz="1600">
                <a:solidFill>
                  <a:schemeClr val="dk1"/>
                </a:solidFill>
                <a:latin typeface="Open Sans"/>
                <a:ea typeface="Open Sans"/>
                <a:cs typeface="Open Sans"/>
                <a:sym typeface="Open Sans"/>
              </a:rPr>
              <a:t>gives each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a variable named </a:t>
            </a:r>
            <a:r>
              <a:rPr lang="en" sz="1600">
                <a:solidFill>
                  <a:schemeClr val="dk1"/>
                </a:solidFill>
                <a:latin typeface="Consolas"/>
                <a:ea typeface="Consolas"/>
                <a:cs typeface="Consolas"/>
                <a:sym typeface="Consolas"/>
              </a:rPr>
              <a:t>image</a:t>
            </a:r>
            <a:r>
              <a:rPr lang="en" sz="1600">
                <a:solidFill>
                  <a:schemeClr val="dk1"/>
                </a:solidFill>
                <a:latin typeface="Open Sans"/>
                <a:ea typeface="Open Sans"/>
                <a:cs typeface="Open Sans"/>
                <a:sym typeface="Open Sans"/>
              </a:rPr>
              <a:t> of type </a:t>
            </a:r>
            <a:r>
              <a:rPr lang="en" sz="1600">
                <a:solidFill>
                  <a:schemeClr val="dk1"/>
                </a:solidFill>
                <a:latin typeface="Consolas"/>
                <a:ea typeface="Consolas"/>
                <a:cs typeface="Consolas"/>
                <a:sym typeface="Consolas"/>
              </a:rPr>
              <a:t>string</a:t>
            </a:r>
            <a:endParaRPr sz="1600">
              <a:solidFill>
                <a:schemeClr val="dk1"/>
              </a:solidFill>
              <a:latin typeface="Open Sans"/>
              <a:ea typeface="Open Sans"/>
              <a:cs typeface="Open Sans"/>
              <a:sym typeface="Open Sans"/>
            </a:endParaRPr>
          </a:p>
          <a:p>
            <a:pPr indent="-330200" lvl="0" marL="457200" rtl="0" algn="l">
              <a:lnSpc>
                <a:spcPct val="115000"/>
              </a:lnSpc>
              <a:spcBef>
                <a:spcPts val="1000"/>
              </a:spcBef>
              <a:spcAft>
                <a:spcPts val="0"/>
              </a:spcAft>
              <a:buClr>
                <a:schemeClr val="dk1"/>
              </a:buClr>
              <a:buSzPts val="1600"/>
              <a:buFont typeface="Open Sans"/>
              <a:buChar char="●"/>
            </a:pPr>
            <a:r>
              <a:rPr b="1" lang="en" sz="1600">
                <a:solidFill>
                  <a:schemeClr val="dk1"/>
                </a:solidFill>
                <a:latin typeface="Open Sans"/>
                <a:ea typeface="Open Sans"/>
                <a:cs typeface="Open Sans"/>
                <a:sym typeface="Open Sans"/>
              </a:rPr>
              <a:t>Line 11: </a:t>
            </a:r>
            <a:r>
              <a:rPr lang="en" sz="1600">
                <a:solidFill>
                  <a:schemeClr val="dk1"/>
                </a:solidFill>
                <a:latin typeface="Open Sans"/>
                <a:ea typeface="Open Sans"/>
                <a:cs typeface="Open Sans"/>
                <a:sym typeface="Open Sans"/>
              </a:rPr>
              <a:t>gives each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a variable named </a:t>
            </a:r>
            <a:r>
              <a:rPr lang="en" sz="1600">
                <a:solidFill>
                  <a:schemeClr val="dk1"/>
                </a:solidFill>
                <a:latin typeface="Consolas"/>
                <a:ea typeface="Consolas"/>
                <a:cs typeface="Consolas"/>
                <a:sym typeface="Consolas"/>
              </a:rPr>
              <a:t>price</a:t>
            </a:r>
            <a:r>
              <a:rPr lang="en" sz="1600">
                <a:solidFill>
                  <a:schemeClr val="dk1"/>
                </a:solidFill>
                <a:latin typeface="Open Sans"/>
                <a:ea typeface="Open Sans"/>
                <a:cs typeface="Open Sans"/>
                <a:sym typeface="Open Sans"/>
              </a:rPr>
              <a:t> of type </a:t>
            </a:r>
            <a:r>
              <a:rPr lang="en" sz="1600">
                <a:solidFill>
                  <a:schemeClr val="dk1"/>
                </a:solidFill>
                <a:latin typeface="Consolas"/>
                <a:ea typeface="Consolas"/>
                <a:cs typeface="Consolas"/>
                <a:sym typeface="Consolas"/>
              </a:rPr>
              <a:t>uint256</a:t>
            </a:r>
            <a:endParaRPr sz="1600">
              <a:solidFill>
                <a:schemeClr val="dk1"/>
              </a:solidFill>
              <a:latin typeface="Consolas"/>
              <a:ea typeface="Consolas"/>
              <a:cs typeface="Consolas"/>
              <a:sym typeface="Consolas"/>
            </a:endParaRPr>
          </a:p>
          <a:p>
            <a:pPr indent="-330200" lvl="0" marL="457200" rtl="0" algn="l">
              <a:lnSpc>
                <a:spcPct val="115000"/>
              </a:lnSpc>
              <a:spcBef>
                <a:spcPts val="1000"/>
              </a:spcBef>
              <a:spcAft>
                <a:spcPts val="1000"/>
              </a:spcAft>
              <a:buClr>
                <a:schemeClr val="dk1"/>
              </a:buClr>
              <a:buSzPts val="1600"/>
              <a:buFont typeface="Open Sans"/>
              <a:buChar char="●"/>
            </a:pPr>
            <a:r>
              <a:rPr b="1" lang="en" sz="1600">
                <a:solidFill>
                  <a:schemeClr val="dk1"/>
                </a:solidFill>
                <a:latin typeface="Open Sans"/>
                <a:ea typeface="Open Sans"/>
                <a:cs typeface="Open Sans"/>
                <a:sym typeface="Open Sans"/>
              </a:rPr>
              <a:t>Line 12: </a:t>
            </a:r>
            <a:r>
              <a:rPr lang="en" sz="1600">
                <a:solidFill>
                  <a:schemeClr val="dk1"/>
                </a:solidFill>
                <a:latin typeface="Open Sans"/>
                <a:ea typeface="Open Sans"/>
                <a:cs typeface="Open Sans"/>
                <a:sym typeface="Open Sans"/>
              </a:rPr>
              <a:t>gives each </a:t>
            </a:r>
            <a:r>
              <a:rPr lang="en" sz="1600">
                <a:solidFill>
                  <a:schemeClr val="dk1"/>
                </a:solidFill>
                <a:latin typeface="Consolas"/>
                <a:ea typeface="Consolas"/>
                <a:cs typeface="Consolas"/>
                <a:sym typeface="Consolas"/>
              </a:rPr>
              <a:t>Item</a:t>
            </a:r>
            <a:r>
              <a:rPr lang="en" sz="1600">
                <a:solidFill>
                  <a:schemeClr val="dk1"/>
                </a:solidFill>
                <a:latin typeface="Open Sans"/>
                <a:ea typeface="Open Sans"/>
                <a:cs typeface="Open Sans"/>
                <a:sym typeface="Open Sans"/>
              </a:rPr>
              <a:t> a variable named </a:t>
            </a:r>
            <a:r>
              <a:rPr lang="en" sz="1600">
                <a:solidFill>
                  <a:schemeClr val="dk1"/>
                </a:solidFill>
                <a:latin typeface="Consolas"/>
                <a:ea typeface="Consolas"/>
                <a:cs typeface="Consolas"/>
                <a:sym typeface="Consolas"/>
              </a:rPr>
              <a:t>nickname</a:t>
            </a:r>
            <a:r>
              <a:rPr lang="en" sz="1600">
                <a:solidFill>
                  <a:schemeClr val="dk1"/>
                </a:solidFill>
                <a:latin typeface="Open Sans"/>
                <a:ea typeface="Open Sans"/>
                <a:cs typeface="Open Sans"/>
                <a:sym typeface="Open Sans"/>
              </a:rPr>
              <a:t> of type </a:t>
            </a:r>
            <a:r>
              <a:rPr lang="en" sz="1600">
                <a:solidFill>
                  <a:schemeClr val="dk1"/>
                </a:solidFill>
                <a:latin typeface="Consolas"/>
                <a:ea typeface="Consolas"/>
                <a:cs typeface="Consolas"/>
                <a:sym typeface="Consolas"/>
              </a:rPr>
              <a:t>string</a:t>
            </a:r>
            <a:r>
              <a:rPr lang="en" sz="1600">
                <a:solidFill>
                  <a:schemeClr val="dk1"/>
                </a:solidFill>
                <a:latin typeface="Open Sans"/>
                <a:ea typeface="Open Sans"/>
                <a:cs typeface="Open Sans"/>
                <a:sym typeface="Open Sans"/>
              </a:rPr>
              <a:t> </a:t>
            </a:r>
            <a:endParaRPr b="1" sz="1600">
              <a:solidFill>
                <a:schemeClr val="dk1"/>
              </a:solidFill>
              <a:latin typeface="Open Sans"/>
              <a:ea typeface="Open Sans"/>
              <a:cs typeface="Open Sans"/>
              <a:sym typeface="Open Sans"/>
            </a:endParaRPr>
          </a:p>
        </p:txBody>
      </p:sp>
      <p:grpSp>
        <p:nvGrpSpPr>
          <p:cNvPr id="883" name="Google Shape;883;p71"/>
          <p:cNvGrpSpPr/>
          <p:nvPr/>
        </p:nvGrpSpPr>
        <p:grpSpPr>
          <a:xfrm>
            <a:off x="295248" y="2988720"/>
            <a:ext cx="4978430" cy="2427578"/>
            <a:chOff x="1464725" y="2582325"/>
            <a:chExt cx="3983700" cy="2768364"/>
          </a:xfrm>
        </p:grpSpPr>
        <p:sp>
          <p:nvSpPr>
            <p:cNvPr id="884" name="Google Shape;884;p71"/>
            <p:cNvSpPr txBox="1"/>
            <p:nvPr/>
          </p:nvSpPr>
          <p:spPr>
            <a:xfrm>
              <a:off x="1850525" y="2583189"/>
              <a:ext cx="35979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Item[]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items;</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mapping</a:t>
              </a:r>
              <a:r>
                <a:rPr lang="en" sz="1300">
                  <a:solidFill>
                    <a:srgbClr val="FFFFFF"/>
                  </a:solidFill>
                  <a:latin typeface="Consolas"/>
                  <a:ea typeface="Consolas"/>
                  <a:cs typeface="Consolas"/>
                  <a:sym typeface="Consolas"/>
                </a:rPr>
                <a:t>(</a:t>
              </a:r>
              <a:r>
                <a:rPr lang="en" sz="1300">
                  <a:solidFill>
                    <a:srgbClr val="FF0000"/>
                  </a:solidFill>
                  <a:latin typeface="Consolas"/>
                  <a:ea typeface="Consolas"/>
                  <a:cs typeface="Consolas"/>
                  <a:sym typeface="Consolas"/>
                </a:rPr>
                <a:t>address</a:t>
              </a:r>
              <a:r>
                <a:rPr lang="en" sz="1300">
                  <a:solidFill>
                    <a:srgbClr val="FFFFFF"/>
                  </a:solidFill>
                  <a:latin typeface="Consolas"/>
                  <a:ea typeface="Consolas"/>
                  <a:cs typeface="Consolas"/>
                  <a:sym typeface="Consolas"/>
                </a:rPr>
                <a:t> =&gt; </a:t>
              </a:r>
              <a:r>
                <a:rPr lang="en" sz="1300">
                  <a:solidFill>
                    <a:srgbClr val="FF0000"/>
                  </a:solidFill>
                  <a:latin typeface="Consolas"/>
                  <a:ea typeface="Consolas"/>
                  <a:cs typeface="Consolas"/>
                  <a:sym typeface="Consolas"/>
                </a:rPr>
                <a:t>uint256</a:t>
              </a:r>
              <a:r>
                <a:rPr lang="en" sz="1300">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public</a:t>
              </a:r>
              <a:r>
                <a:rPr lang="en" sz="1300">
                  <a:solidFill>
                    <a:srgbClr val="FFFFFF"/>
                  </a:solidFill>
                  <a:latin typeface="Consolas"/>
                  <a:ea typeface="Consolas"/>
                  <a:cs typeface="Consolas"/>
                  <a:sym typeface="Consolas"/>
                </a:rPr>
                <a:t> balances;</a:t>
              </a:r>
              <a:endParaRPr sz="1300">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struct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Item</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owner;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name;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image;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uint256</a:t>
              </a:r>
              <a:r>
                <a:rPr lang="en">
                  <a:solidFill>
                    <a:srgbClr val="FFFFFF"/>
                  </a:solidFill>
                  <a:latin typeface="Consolas"/>
                  <a:ea typeface="Consolas"/>
                  <a:cs typeface="Consolas"/>
                  <a:sym typeface="Consolas"/>
                </a:rPr>
                <a:t> price;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nickname;</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885" name="Google Shape;885;p71"/>
            <p:cNvSpPr txBox="1"/>
            <p:nvPr/>
          </p:nvSpPr>
          <p:spPr>
            <a:xfrm>
              <a:off x="146472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grpSp>
        <p:nvGrpSpPr>
          <p:cNvPr id="886" name="Google Shape;886;p71"/>
          <p:cNvGrpSpPr/>
          <p:nvPr/>
        </p:nvGrpSpPr>
        <p:grpSpPr>
          <a:xfrm>
            <a:off x="185224" y="2835908"/>
            <a:ext cx="4830496" cy="2753837"/>
            <a:chOff x="1248950" y="4479479"/>
            <a:chExt cx="4083950" cy="1885803"/>
          </a:xfrm>
        </p:grpSpPr>
        <p:grpSp>
          <p:nvGrpSpPr>
            <p:cNvPr id="887" name="Google Shape;887;p71"/>
            <p:cNvGrpSpPr/>
            <p:nvPr/>
          </p:nvGrpSpPr>
          <p:grpSpPr>
            <a:xfrm>
              <a:off x="1248950" y="4479479"/>
              <a:ext cx="4083950" cy="1885803"/>
              <a:chOff x="1248950" y="4479479"/>
              <a:chExt cx="4083950" cy="1885803"/>
            </a:xfrm>
          </p:grpSpPr>
          <p:sp>
            <p:nvSpPr>
              <p:cNvPr id="888" name="Google Shape;888;p71"/>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71"/>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71"/>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7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7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71"/>
          <p:cNvGrpSpPr/>
          <p:nvPr/>
        </p:nvGrpSpPr>
        <p:grpSpPr>
          <a:xfrm>
            <a:off x="242728" y="3080491"/>
            <a:ext cx="4978430" cy="2343420"/>
            <a:chOff x="1464725" y="2582325"/>
            <a:chExt cx="3983700" cy="2768364"/>
          </a:xfrm>
        </p:grpSpPr>
        <p:sp>
          <p:nvSpPr>
            <p:cNvPr id="895" name="Google Shape;895;p71"/>
            <p:cNvSpPr txBox="1"/>
            <p:nvPr/>
          </p:nvSpPr>
          <p:spPr>
            <a:xfrm>
              <a:off x="1850525" y="2583189"/>
              <a:ext cx="35979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contract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Item[]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items;</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mapping</a:t>
              </a:r>
              <a:r>
                <a:rPr lang="en" sz="1300">
                  <a:solidFill>
                    <a:srgbClr val="FFFFFF"/>
                  </a:solidFill>
                  <a:latin typeface="Consolas"/>
                  <a:ea typeface="Consolas"/>
                  <a:cs typeface="Consolas"/>
                  <a:sym typeface="Consolas"/>
                </a:rPr>
                <a:t>(</a:t>
              </a:r>
              <a:r>
                <a:rPr lang="en" sz="1300">
                  <a:solidFill>
                    <a:srgbClr val="FF0000"/>
                  </a:solidFill>
                  <a:latin typeface="Consolas"/>
                  <a:ea typeface="Consolas"/>
                  <a:cs typeface="Consolas"/>
                  <a:sym typeface="Consolas"/>
                </a:rPr>
                <a:t>address</a:t>
              </a:r>
              <a:r>
                <a:rPr lang="en" sz="1300">
                  <a:solidFill>
                    <a:srgbClr val="FFFFFF"/>
                  </a:solidFill>
                  <a:latin typeface="Consolas"/>
                  <a:ea typeface="Consolas"/>
                  <a:cs typeface="Consolas"/>
                  <a:sym typeface="Consolas"/>
                </a:rPr>
                <a:t> =&gt; </a:t>
              </a:r>
              <a:r>
                <a:rPr lang="en" sz="1300">
                  <a:solidFill>
                    <a:srgbClr val="FF0000"/>
                  </a:solidFill>
                  <a:latin typeface="Consolas"/>
                  <a:ea typeface="Consolas"/>
                  <a:cs typeface="Consolas"/>
                  <a:sym typeface="Consolas"/>
                </a:rPr>
                <a:t>uint256</a:t>
              </a:r>
              <a:r>
                <a:rPr lang="en" sz="1300">
                  <a:solidFill>
                    <a:srgbClr val="FFFFFF"/>
                  </a:solidFill>
                  <a:latin typeface="Consolas"/>
                  <a:ea typeface="Consolas"/>
                  <a:cs typeface="Consolas"/>
                  <a:sym typeface="Consolas"/>
                </a:rPr>
                <a:t>) </a:t>
              </a:r>
              <a:r>
                <a:rPr lang="en" sz="1300">
                  <a:solidFill>
                    <a:srgbClr val="9900FF"/>
                  </a:solidFill>
                  <a:latin typeface="Consolas"/>
                  <a:ea typeface="Consolas"/>
                  <a:cs typeface="Consolas"/>
                  <a:sym typeface="Consolas"/>
                </a:rPr>
                <a:t>public</a:t>
              </a:r>
              <a:r>
                <a:rPr lang="en" sz="1300">
                  <a:solidFill>
                    <a:srgbClr val="FFFFFF"/>
                  </a:solidFill>
                  <a:latin typeface="Consolas"/>
                  <a:ea typeface="Consolas"/>
                  <a:cs typeface="Consolas"/>
                  <a:sym typeface="Consolas"/>
                </a:rPr>
                <a:t> balances;</a:t>
              </a:r>
              <a:endParaRPr sz="1300">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9900FF"/>
                  </a:solidFill>
                  <a:latin typeface="Consolas"/>
                  <a:ea typeface="Consolas"/>
                  <a:cs typeface="Consolas"/>
                  <a:sym typeface="Consolas"/>
                </a:rPr>
                <a:t>struct</a:t>
              </a:r>
              <a:r>
                <a:rPr lang="en">
                  <a:solidFill>
                    <a:srgbClr val="FFFFFF"/>
                  </a:solidFill>
                  <a:latin typeface="Consolas"/>
                  <a:ea typeface="Consolas"/>
                  <a:cs typeface="Consolas"/>
                  <a:sym typeface="Consolas"/>
                </a:rPr>
                <a:t> </a:t>
              </a:r>
              <a:r>
                <a:rPr lang="en">
                  <a:solidFill>
                    <a:srgbClr val="4A86E8"/>
                  </a:solidFill>
                  <a:latin typeface="Consolas"/>
                  <a:ea typeface="Consolas"/>
                  <a:cs typeface="Consolas"/>
                  <a:sym typeface="Consolas"/>
                </a:rPr>
                <a:t>Item</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owner;</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image;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uint256</a:t>
              </a:r>
              <a:r>
                <a:rPr lang="en">
                  <a:solidFill>
                    <a:srgbClr val="FFFFFF"/>
                  </a:solidFill>
                  <a:latin typeface="Consolas"/>
                  <a:ea typeface="Consolas"/>
                  <a:cs typeface="Consolas"/>
                  <a:sym typeface="Consolas"/>
                </a:rPr>
                <a:t> price;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r>
                <a:rPr lang="en">
                  <a:solidFill>
                    <a:srgbClr val="FF0000"/>
                  </a:solidFill>
                  <a:latin typeface="Consolas"/>
                  <a:ea typeface="Consolas"/>
                  <a:cs typeface="Consolas"/>
                  <a:sym typeface="Consolas"/>
                </a:rPr>
                <a:t>string</a:t>
              </a:r>
              <a:r>
                <a:rPr lang="en">
                  <a:solidFill>
                    <a:srgbClr val="FFFFFF"/>
                  </a:solidFill>
                  <a:latin typeface="Consolas"/>
                  <a:ea typeface="Consolas"/>
                  <a:cs typeface="Consolas"/>
                  <a:sym typeface="Consolas"/>
                </a:rPr>
                <a:t> nickname;</a:t>
              </a:r>
              <a:endParaRPr>
                <a:solidFill>
                  <a:srgbClr val="FFFFFF"/>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896" name="Google Shape;896;p71"/>
            <p:cNvSpPr txBox="1"/>
            <p:nvPr/>
          </p:nvSpPr>
          <p:spPr>
            <a:xfrm>
              <a:off x="146472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p:txBody>
        </p:sp>
      </p:grpSp>
      <p:sp>
        <p:nvSpPr>
          <p:cNvPr id="897" name="Google Shape;897;p71"/>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III</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grpSp>
        <p:nvGrpSpPr>
          <p:cNvPr id="902" name="Google Shape;902;p72"/>
          <p:cNvGrpSpPr/>
          <p:nvPr/>
        </p:nvGrpSpPr>
        <p:grpSpPr>
          <a:xfrm>
            <a:off x="602200" y="2155674"/>
            <a:ext cx="7939607" cy="2089469"/>
            <a:chOff x="1248950" y="4479479"/>
            <a:chExt cx="4083950" cy="1885803"/>
          </a:xfrm>
        </p:grpSpPr>
        <p:grpSp>
          <p:nvGrpSpPr>
            <p:cNvPr id="903" name="Google Shape;903;p72"/>
            <p:cNvGrpSpPr/>
            <p:nvPr/>
          </p:nvGrpSpPr>
          <p:grpSpPr>
            <a:xfrm>
              <a:off x="1248950" y="4479479"/>
              <a:ext cx="4083950" cy="1885803"/>
              <a:chOff x="1248950" y="4479479"/>
              <a:chExt cx="4083950" cy="1885803"/>
            </a:xfrm>
          </p:grpSpPr>
          <p:sp>
            <p:nvSpPr>
              <p:cNvPr id="904" name="Google Shape;904;p72"/>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2"/>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72"/>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7" name="Google Shape;907;p72"/>
            <p:cNvSpPr/>
            <p:nvPr/>
          </p:nvSpPr>
          <p:spPr>
            <a:xfrm>
              <a:off x="1364647" y="4518031"/>
              <a:ext cx="83700" cy="1482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2"/>
            <p:cNvSpPr/>
            <p:nvPr/>
          </p:nvSpPr>
          <p:spPr>
            <a:xfrm>
              <a:off x="1468162" y="4518043"/>
              <a:ext cx="83700" cy="1482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2"/>
            <p:cNvSpPr/>
            <p:nvPr/>
          </p:nvSpPr>
          <p:spPr>
            <a:xfrm>
              <a:off x="1571676" y="4518043"/>
              <a:ext cx="83700" cy="1482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72"/>
          <p:cNvGrpSpPr/>
          <p:nvPr/>
        </p:nvGrpSpPr>
        <p:grpSpPr>
          <a:xfrm>
            <a:off x="692772" y="2341313"/>
            <a:ext cx="7848697" cy="1778115"/>
            <a:chOff x="1464727" y="2582333"/>
            <a:chExt cx="3983706" cy="2768356"/>
          </a:xfrm>
        </p:grpSpPr>
        <p:sp>
          <p:nvSpPr>
            <p:cNvPr id="911" name="Google Shape;911;p72"/>
            <p:cNvSpPr txBox="1"/>
            <p:nvPr/>
          </p:nvSpPr>
          <p:spPr>
            <a:xfrm>
              <a:off x="1704133" y="2583190"/>
              <a:ext cx="37443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900FF"/>
                  </a:solidFill>
                  <a:latin typeface="Consolas"/>
                  <a:ea typeface="Consolas"/>
                  <a:cs typeface="Consolas"/>
                  <a:sym typeface="Consolas"/>
                </a:rPr>
                <a:t>function </a:t>
              </a:r>
              <a:r>
                <a:rPr lang="en">
                  <a:solidFill>
                    <a:srgbClr val="4A86E8"/>
                  </a:solidFill>
                  <a:latin typeface="Consolas"/>
                  <a:ea typeface="Consolas"/>
                  <a:cs typeface="Consolas"/>
                  <a:sym typeface="Consolas"/>
                </a:rPr>
                <a:t>Market</a:t>
              </a:r>
              <a:r>
                <a:rPr lang="en">
                  <a:solidFill>
                    <a:srgbClr val="FFFFFF"/>
                  </a:solidFill>
                  <a:latin typeface="Consolas"/>
                  <a:ea typeface="Consolas"/>
                  <a:cs typeface="Consolas"/>
                  <a:sym typeface="Consolas"/>
                </a:rPr>
                <a:t>(</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nodeA,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nodeB, </a:t>
              </a:r>
              <a:r>
                <a:rPr lang="en">
                  <a:solidFill>
                    <a:srgbClr val="FF0000"/>
                  </a:solidFill>
                  <a:latin typeface="Consolas"/>
                  <a:ea typeface="Consolas"/>
                  <a:cs typeface="Consolas"/>
                  <a:sym typeface="Consolas"/>
                </a:rPr>
                <a:t>address</a:t>
              </a:r>
              <a:r>
                <a:rPr lang="en">
                  <a:solidFill>
                    <a:srgbClr val="FFFFFF"/>
                  </a:solidFill>
                  <a:latin typeface="Consolas"/>
                  <a:ea typeface="Consolas"/>
                  <a:cs typeface="Consolas"/>
                  <a:sym typeface="Consolas"/>
                </a:rPr>
                <a:t> nodeC) </a:t>
              </a:r>
              <a:r>
                <a:rPr lang="en">
                  <a:solidFill>
                    <a:srgbClr val="9900FF"/>
                  </a:solidFill>
                  <a:latin typeface="Consolas"/>
                  <a:ea typeface="Consolas"/>
                  <a:cs typeface="Consolas"/>
                  <a:sym typeface="Consolas"/>
                </a:rPr>
                <a:t>public</a:t>
              </a: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balances[nodeA] </a:t>
              </a:r>
              <a:r>
                <a:rPr lang="en">
                  <a:solidFill>
                    <a:srgbClr val="9900FF"/>
                  </a:solidFill>
                  <a:latin typeface="Consolas"/>
                  <a:ea typeface="Consolas"/>
                  <a:cs typeface="Consolas"/>
                  <a:sym typeface="Consolas"/>
                </a:rPr>
                <a:t>=</a:t>
              </a:r>
              <a:r>
                <a:rPr lang="en">
                  <a:solidFill>
                    <a:srgbClr val="FFFFFF"/>
                  </a:solidFill>
                  <a:latin typeface="Consolas"/>
                  <a:ea typeface="Consolas"/>
                  <a:cs typeface="Consolas"/>
                  <a:sym typeface="Consolas"/>
                </a:rPr>
                <a:t> </a:t>
              </a:r>
              <a:r>
                <a:rPr lang="en">
                  <a:solidFill>
                    <a:srgbClr val="FF9900"/>
                  </a:solidFill>
                  <a:latin typeface="Consolas"/>
                  <a:ea typeface="Consolas"/>
                  <a:cs typeface="Consolas"/>
                  <a:sym typeface="Consolas"/>
                </a:rPr>
                <a:t>10</a:t>
              </a:r>
              <a:r>
                <a:rPr lang="en">
                  <a:solidFill>
                    <a:srgbClr val="FFFFFF"/>
                  </a:solidFill>
                  <a:latin typeface="Consolas"/>
                  <a:ea typeface="Consolas"/>
                  <a:cs typeface="Consolas"/>
                  <a:sym typeface="Consolas"/>
                </a:rPr>
                <a:t> ether;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balances[nodeB] </a:t>
              </a:r>
              <a:r>
                <a:rPr lang="en">
                  <a:solidFill>
                    <a:srgbClr val="9900FF"/>
                  </a:solidFill>
                  <a:latin typeface="Consolas"/>
                  <a:ea typeface="Consolas"/>
                  <a:cs typeface="Consolas"/>
                  <a:sym typeface="Consolas"/>
                </a:rPr>
                <a:t>=</a:t>
              </a:r>
              <a:r>
                <a:rPr lang="en">
                  <a:solidFill>
                    <a:srgbClr val="FFFFFF"/>
                  </a:solidFill>
                  <a:latin typeface="Consolas"/>
                  <a:ea typeface="Consolas"/>
                  <a:cs typeface="Consolas"/>
                  <a:sym typeface="Consolas"/>
                </a:rPr>
                <a:t> </a:t>
              </a:r>
              <a:r>
                <a:rPr lang="en">
                  <a:solidFill>
                    <a:srgbClr val="FF9900"/>
                  </a:solidFill>
                  <a:latin typeface="Consolas"/>
                  <a:ea typeface="Consolas"/>
                  <a:cs typeface="Consolas"/>
                  <a:sym typeface="Consolas"/>
                </a:rPr>
                <a:t>10</a:t>
              </a:r>
              <a:r>
                <a:rPr lang="en">
                  <a:solidFill>
                    <a:srgbClr val="FFFFFF"/>
                  </a:solidFill>
                  <a:latin typeface="Consolas"/>
                  <a:ea typeface="Consolas"/>
                  <a:cs typeface="Consolas"/>
                  <a:sym typeface="Consolas"/>
                </a:rPr>
                <a:t> ether;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balances[nodeC] </a:t>
              </a:r>
              <a:r>
                <a:rPr lang="en">
                  <a:solidFill>
                    <a:srgbClr val="9900FF"/>
                  </a:solidFill>
                  <a:latin typeface="Consolas"/>
                  <a:ea typeface="Consolas"/>
                  <a:cs typeface="Consolas"/>
                  <a:sym typeface="Consolas"/>
                </a:rPr>
                <a:t>=</a:t>
              </a:r>
              <a:r>
                <a:rPr lang="en">
                  <a:solidFill>
                    <a:srgbClr val="FFFFFF"/>
                  </a:solidFill>
                  <a:latin typeface="Consolas"/>
                  <a:ea typeface="Consolas"/>
                  <a:cs typeface="Consolas"/>
                  <a:sym typeface="Consolas"/>
                </a:rPr>
                <a:t> </a:t>
              </a:r>
              <a:r>
                <a:rPr lang="en">
                  <a:solidFill>
                    <a:srgbClr val="FF9900"/>
                  </a:solidFill>
                  <a:latin typeface="Consolas"/>
                  <a:ea typeface="Consolas"/>
                  <a:cs typeface="Consolas"/>
                  <a:sym typeface="Consolas"/>
                </a:rPr>
                <a:t>10</a:t>
              </a:r>
              <a:r>
                <a:rPr lang="en">
                  <a:solidFill>
                    <a:srgbClr val="FFFFFF"/>
                  </a:solidFill>
                  <a:latin typeface="Consolas"/>
                  <a:ea typeface="Consolas"/>
                  <a:cs typeface="Consolas"/>
                  <a:sym typeface="Consolas"/>
                </a:rPr>
                <a:t> ether;</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  }</a:t>
              </a:r>
              <a:endParaRPr>
                <a:solidFill>
                  <a:srgbClr val="FFFFFF"/>
                </a:solidFill>
                <a:latin typeface="Consolas"/>
                <a:ea typeface="Consolas"/>
                <a:cs typeface="Consolas"/>
                <a:sym typeface="Consolas"/>
              </a:endParaRPr>
            </a:p>
            <a:p>
              <a:pPr indent="0" lvl="0" marL="0" rtl="0" algn="l">
                <a:spcBef>
                  <a:spcPts val="0"/>
                </a:spcBef>
                <a:spcAft>
                  <a:spcPts val="0"/>
                </a:spcAft>
                <a:buNone/>
              </a:pPr>
              <a:r>
                <a:t/>
              </a:r>
              <a:endParaRPr>
                <a:solidFill>
                  <a:srgbClr val="9900FF"/>
                </a:solidFill>
                <a:latin typeface="Consolas"/>
                <a:ea typeface="Consolas"/>
                <a:cs typeface="Consolas"/>
                <a:sym typeface="Consolas"/>
              </a:endParaRPr>
            </a:p>
            <a:p>
              <a:pPr indent="0" lvl="0" marL="0" rtl="0" algn="l">
                <a:spcBef>
                  <a:spcPts val="0"/>
                </a:spcBef>
                <a:spcAft>
                  <a:spcPts val="0"/>
                </a:spcAft>
                <a:buNone/>
              </a:pPr>
              <a:r>
                <a:t/>
              </a:r>
              <a:endParaRPr>
                <a:solidFill>
                  <a:srgbClr val="FFFFFF"/>
                </a:solidFill>
                <a:latin typeface="Consolas"/>
                <a:ea typeface="Consolas"/>
                <a:cs typeface="Consolas"/>
                <a:sym typeface="Consolas"/>
              </a:endParaRPr>
            </a:p>
          </p:txBody>
        </p:sp>
        <p:sp>
          <p:nvSpPr>
            <p:cNvPr id="912" name="Google Shape;912;p72"/>
            <p:cNvSpPr txBox="1"/>
            <p:nvPr/>
          </p:nvSpPr>
          <p:spPr>
            <a:xfrm>
              <a:off x="1464727" y="2582333"/>
              <a:ext cx="2394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19</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20</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913" name="Google Shape;913;p72"/>
          <p:cNvSpPr txBox="1"/>
          <p:nvPr/>
        </p:nvSpPr>
        <p:spPr>
          <a:xfrm>
            <a:off x="267750" y="4617275"/>
            <a:ext cx="8608500" cy="1822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15: </a:t>
            </a:r>
            <a:r>
              <a:rPr lang="en" sz="1800">
                <a:solidFill>
                  <a:schemeClr val="dk1"/>
                </a:solidFill>
                <a:latin typeface="Open Sans"/>
                <a:ea typeface="Open Sans"/>
                <a:cs typeface="Open Sans"/>
                <a:sym typeface="Open Sans"/>
              </a:rPr>
              <a:t>creates a </a:t>
            </a:r>
            <a:r>
              <a:rPr lang="en" sz="1800">
                <a:solidFill>
                  <a:schemeClr val="dk1"/>
                </a:solidFill>
                <a:latin typeface="Consolas"/>
                <a:ea typeface="Consolas"/>
                <a:cs typeface="Consolas"/>
                <a:sym typeface="Consolas"/>
              </a:rPr>
              <a:t>public function</a:t>
            </a:r>
            <a:r>
              <a:rPr lang="en" sz="1800">
                <a:solidFill>
                  <a:schemeClr val="dk1"/>
                </a:solidFill>
                <a:latin typeface="Open Sans"/>
                <a:ea typeface="Open Sans"/>
                <a:cs typeface="Open Sans"/>
                <a:sym typeface="Open Sans"/>
              </a:rPr>
              <a:t> called </a:t>
            </a:r>
            <a:r>
              <a:rPr lang="en" sz="1800">
                <a:solidFill>
                  <a:schemeClr val="dk1"/>
                </a:solidFill>
                <a:latin typeface="Consolas"/>
                <a:ea typeface="Consolas"/>
                <a:cs typeface="Consolas"/>
                <a:sym typeface="Consolas"/>
              </a:rPr>
              <a:t>market</a:t>
            </a:r>
            <a:r>
              <a:rPr lang="en" sz="1800">
                <a:solidFill>
                  <a:schemeClr val="dk1"/>
                </a:solidFill>
                <a:latin typeface="Open Sans"/>
                <a:ea typeface="Open Sans"/>
                <a:cs typeface="Open Sans"/>
                <a:sym typeface="Open Sans"/>
              </a:rPr>
              <a:t> that takes three </a:t>
            </a:r>
            <a:r>
              <a:rPr lang="en" sz="1800">
                <a:solidFill>
                  <a:schemeClr val="dk1"/>
                </a:solidFill>
                <a:latin typeface="Consolas"/>
                <a:ea typeface="Consolas"/>
                <a:cs typeface="Consolas"/>
                <a:sym typeface="Consolas"/>
              </a:rPr>
              <a:t>address</a:t>
            </a:r>
            <a:r>
              <a:rPr lang="en" sz="1800">
                <a:solidFill>
                  <a:schemeClr val="dk1"/>
                </a:solidFill>
                <a:latin typeface="Open Sans"/>
                <a:ea typeface="Open Sans"/>
                <a:cs typeface="Open Sans"/>
                <a:sym typeface="Open Sans"/>
              </a:rPr>
              <a:t>es called </a:t>
            </a:r>
            <a:r>
              <a:rPr lang="en" sz="1800">
                <a:solidFill>
                  <a:schemeClr val="dk1"/>
                </a:solidFill>
                <a:latin typeface="Consolas"/>
                <a:ea typeface="Consolas"/>
                <a:cs typeface="Consolas"/>
                <a:sym typeface="Consolas"/>
              </a:rPr>
              <a:t>nodeA, nodeB,</a:t>
            </a:r>
            <a:r>
              <a:rPr lang="en" sz="1800">
                <a:solidFill>
                  <a:schemeClr val="dk1"/>
                </a:solidFill>
                <a:latin typeface="Open Sans"/>
                <a:ea typeface="Open Sans"/>
                <a:cs typeface="Open Sans"/>
                <a:sym typeface="Open Sans"/>
              </a:rPr>
              <a:t> and </a:t>
            </a:r>
            <a:r>
              <a:rPr lang="en" sz="1800">
                <a:solidFill>
                  <a:schemeClr val="dk1"/>
                </a:solidFill>
                <a:latin typeface="Consolas"/>
                <a:ea typeface="Consolas"/>
                <a:cs typeface="Consolas"/>
                <a:sym typeface="Consolas"/>
              </a:rPr>
              <a:t>nodeC</a:t>
            </a:r>
            <a:endParaRPr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16-18: </a:t>
            </a:r>
            <a:r>
              <a:rPr lang="en" sz="1800">
                <a:solidFill>
                  <a:schemeClr val="dk1"/>
                </a:solidFill>
                <a:latin typeface="Open Sans"/>
                <a:ea typeface="Open Sans"/>
                <a:cs typeface="Open Sans"/>
                <a:sym typeface="Open Sans"/>
              </a:rPr>
              <a:t>gives each </a:t>
            </a:r>
            <a:r>
              <a:rPr lang="en" sz="1800">
                <a:solidFill>
                  <a:schemeClr val="dk1"/>
                </a:solidFill>
                <a:latin typeface="Consolas"/>
                <a:ea typeface="Consolas"/>
                <a:cs typeface="Consolas"/>
                <a:sym typeface="Consolas"/>
              </a:rPr>
              <a:t>node </a:t>
            </a:r>
            <a:r>
              <a:rPr lang="en" sz="1800">
                <a:solidFill>
                  <a:schemeClr val="dk1"/>
                </a:solidFill>
                <a:latin typeface="Open Sans"/>
                <a:ea typeface="Open Sans"/>
                <a:cs typeface="Open Sans"/>
                <a:sym typeface="Open Sans"/>
              </a:rPr>
              <a:t>(participant) a </a:t>
            </a:r>
            <a:r>
              <a:rPr lang="en" sz="1800">
                <a:solidFill>
                  <a:schemeClr val="dk1"/>
                </a:solidFill>
                <a:latin typeface="Consolas"/>
                <a:ea typeface="Consolas"/>
                <a:cs typeface="Consolas"/>
                <a:sym typeface="Consolas"/>
              </a:rPr>
              <a:t>balance</a:t>
            </a:r>
            <a:r>
              <a:rPr lang="en" sz="1800">
                <a:solidFill>
                  <a:schemeClr val="dk1"/>
                </a:solidFill>
                <a:latin typeface="Open Sans"/>
                <a:ea typeface="Open Sans"/>
                <a:cs typeface="Open Sans"/>
                <a:sym typeface="Open Sans"/>
              </a:rPr>
              <a:t> of </a:t>
            </a:r>
            <a:r>
              <a:rPr lang="en" sz="1800">
                <a:solidFill>
                  <a:schemeClr val="dk1"/>
                </a:solidFill>
                <a:latin typeface="Consolas"/>
                <a:ea typeface="Consolas"/>
                <a:cs typeface="Consolas"/>
                <a:sym typeface="Consolas"/>
              </a:rPr>
              <a:t>10 ether</a:t>
            </a:r>
            <a:endParaRPr sz="1800">
              <a:latin typeface="Consolas"/>
              <a:ea typeface="Consolas"/>
              <a:cs typeface="Consolas"/>
              <a:sym typeface="Consolas"/>
            </a:endParaRPr>
          </a:p>
        </p:txBody>
      </p:sp>
      <p:sp>
        <p:nvSpPr>
          <p:cNvPr id="914" name="Google Shape;914;p7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15" name="Google Shape;915;p7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IV</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9" name="Shape 919"/>
        <p:cNvGrpSpPr/>
        <p:nvPr/>
      </p:nvGrpSpPr>
      <p:grpSpPr>
        <a:xfrm>
          <a:off x="0" y="0"/>
          <a:ext cx="0" cy="0"/>
          <a:chOff x="0" y="0"/>
          <a:chExt cx="0" cy="0"/>
        </a:xfrm>
      </p:grpSpPr>
      <p:grpSp>
        <p:nvGrpSpPr>
          <p:cNvPr id="920" name="Google Shape;920;p73"/>
          <p:cNvGrpSpPr/>
          <p:nvPr/>
        </p:nvGrpSpPr>
        <p:grpSpPr>
          <a:xfrm>
            <a:off x="497859" y="1807364"/>
            <a:ext cx="8148297" cy="2686514"/>
            <a:chOff x="1248950" y="4479479"/>
            <a:chExt cx="4083950" cy="1885803"/>
          </a:xfrm>
        </p:grpSpPr>
        <p:grpSp>
          <p:nvGrpSpPr>
            <p:cNvPr id="921" name="Google Shape;921;p73"/>
            <p:cNvGrpSpPr/>
            <p:nvPr/>
          </p:nvGrpSpPr>
          <p:grpSpPr>
            <a:xfrm>
              <a:off x="1248950" y="4479479"/>
              <a:ext cx="4083950" cy="1885803"/>
              <a:chOff x="1248950" y="4479479"/>
              <a:chExt cx="4083950" cy="1885803"/>
            </a:xfrm>
          </p:grpSpPr>
          <p:sp>
            <p:nvSpPr>
              <p:cNvPr id="922" name="Google Shape;922;p73"/>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3"/>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3"/>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7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7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73"/>
          <p:cNvGrpSpPr/>
          <p:nvPr/>
        </p:nvGrpSpPr>
        <p:grpSpPr>
          <a:xfrm>
            <a:off x="605417" y="2140364"/>
            <a:ext cx="7948461" cy="2222988"/>
            <a:chOff x="1464722" y="2582329"/>
            <a:chExt cx="3983792" cy="2768354"/>
          </a:xfrm>
        </p:grpSpPr>
        <p:sp>
          <p:nvSpPr>
            <p:cNvPr id="929" name="Google Shape;929;p73"/>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buyItem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&gt;=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items[id].owner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930" name="Google Shape;930;p73"/>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3</a:t>
              </a: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r>
                <a:rPr lang="en">
                  <a:solidFill>
                    <a:srgbClr val="EAEAEA"/>
                  </a:solidFill>
                  <a:latin typeface="Consolas"/>
                  <a:ea typeface="Consolas"/>
                  <a:cs typeface="Consolas"/>
                  <a:sym typeface="Consolas"/>
                </a:rPr>
                <a:t>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r>
                <a:rPr lang="en">
                  <a:solidFill>
                    <a:srgbClr val="EAEAEA"/>
                  </a:solidFill>
                  <a:latin typeface="Consolas"/>
                  <a:ea typeface="Consolas"/>
                  <a:cs typeface="Consolas"/>
                  <a:sym typeface="Consolas"/>
                </a:rPr>
                <a:t>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r>
                <a:rPr lang="en">
                  <a:solidFill>
                    <a:srgbClr val="EAEAEA"/>
                  </a:solidFill>
                  <a:latin typeface="Consolas"/>
                  <a:ea typeface="Consolas"/>
                  <a:cs typeface="Consolas"/>
                  <a:sym typeface="Consolas"/>
                </a:rPr>
                <a:t>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40</a:t>
              </a:r>
              <a:endParaRPr>
                <a:solidFill>
                  <a:srgbClr val="EAEAEA"/>
                </a:solidFill>
                <a:latin typeface="Consolas"/>
                <a:ea typeface="Consolas"/>
                <a:cs typeface="Consolas"/>
                <a:sym typeface="Consolas"/>
              </a:endParaRPr>
            </a:p>
          </p:txBody>
        </p:sp>
      </p:grpSp>
      <p:sp>
        <p:nvSpPr>
          <p:cNvPr id="931" name="Google Shape;931;p7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2" name="Google Shape;932;p73"/>
          <p:cNvSpPr txBox="1"/>
          <p:nvPr/>
        </p:nvSpPr>
        <p:spPr>
          <a:xfrm>
            <a:off x="267750" y="4617275"/>
            <a:ext cx="8608500" cy="1822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31:</a:t>
            </a:r>
            <a:r>
              <a:rPr lang="en" sz="1800">
                <a:solidFill>
                  <a:schemeClr val="dk1"/>
                </a:solidFill>
                <a:latin typeface="Open Sans"/>
                <a:ea typeface="Open Sans"/>
                <a:cs typeface="Open Sans"/>
                <a:sym typeface="Open Sans"/>
              </a:rPr>
              <a:t> Declares a public function named </a:t>
            </a:r>
            <a:r>
              <a:rPr lang="en" sz="1800">
                <a:solidFill>
                  <a:schemeClr val="dk1"/>
                </a:solidFill>
                <a:latin typeface="Consolas"/>
                <a:ea typeface="Consolas"/>
                <a:cs typeface="Consolas"/>
                <a:sym typeface="Consolas"/>
              </a:rPr>
              <a:t>buyItem()</a:t>
            </a:r>
            <a:r>
              <a:rPr lang="en" sz="1800">
                <a:solidFill>
                  <a:schemeClr val="dk1"/>
                </a:solidFill>
                <a:latin typeface="Open Sans"/>
                <a:ea typeface="Open Sans"/>
                <a:cs typeface="Open Sans"/>
                <a:sym typeface="Open Sans"/>
              </a:rPr>
              <a:t> that takes a </a:t>
            </a:r>
            <a:r>
              <a:rPr lang="en" sz="1800">
                <a:solidFill>
                  <a:schemeClr val="dk1"/>
                </a:solidFill>
                <a:latin typeface="Consolas"/>
                <a:ea typeface="Consolas"/>
                <a:cs typeface="Consolas"/>
                <a:sym typeface="Consolas"/>
              </a:rPr>
              <a:t>uint</a:t>
            </a:r>
            <a:r>
              <a:rPr lang="en" sz="1800">
                <a:solidFill>
                  <a:schemeClr val="dk1"/>
                </a:solidFill>
                <a:latin typeface="Open Sans"/>
                <a:ea typeface="Open Sans"/>
                <a:cs typeface="Open Sans"/>
                <a:sym typeface="Open Sans"/>
              </a:rPr>
              <a:t> called </a:t>
            </a:r>
            <a:r>
              <a:rPr lang="en" sz="1800">
                <a:solidFill>
                  <a:schemeClr val="dk1"/>
                </a:solidFill>
                <a:latin typeface="Consolas"/>
                <a:ea typeface="Consolas"/>
                <a:cs typeface="Consolas"/>
                <a:sym typeface="Consolas"/>
              </a:rPr>
              <a:t>id</a:t>
            </a:r>
            <a:r>
              <a:rPr lang="en" sz="1800">
                <a:solidFill>
                  <a:schemeClr val="dk1"/>
                </a:solidFill>
                <a:latin typeface="Open Sans"/>
                <a:ea typeface="Open Sans"/>
                <a:cs typeface="Open Sans"/>
                <a:sym typeface="Open Sans"/>
              </a:rPr>
              <a:t> and returns a </a:t>
            </a:r>
            <a:r>
              <a:rPr lang="en" sz="1800">
                <a:solidFill>
                  <a:schemeClr val="dk1"/>
                </a:solidFill>
                <a:latin typeface="Consolas"/>
                <a:ea typeface="Consolas"/>
                <a:cs typeface="Consolas"/>
                <a:sym typeface="Consolas"/>
              </a:rPr>
              <a:t>uint</a:t>
            </a:r>
            <a:endParaRPr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32: </a:t>
            </a:r>
            <a:r>
              <a:rPr lang="en" sz="1800">
                <a:solidFill>
                  <a:schemeClr val="dk1"/>
                </a:solidFill>
                <a:latin typeface="Open Sans"/>
                <a:ea typeface="Open Sans"/>
                <a:cs typeface="Open Sans"/>
                <a:sym typeface="Open Sans"/>
              </a:rPr>
              <a:t>Requires that </a:t>
            </a:r>
            <a:r>
              <a:rPr lang="en" sz="1800">
                <a:solidFill>
                  <a:schemeClr val="dk1"/>
                </a:solidFill>
                <a:latin typeface="Consolas"/>
                <a:ea typeface="Consolas"/>
                <a:cs typeface="Consolas"/>
                <a:sym typeface="Consolas"/>
              </a:rPr>
              <a:t>id</a:t>
            </a:r>
            <a:r>
              <a:rPr lang="en" sz="1800">
                <a:solidFill>
                  <a:schemeClr val="dk1"/>
                </a:solidFill>
                <a:latin typeface="Open Sans"/>
                <a:ea typeface="Open Sans"/>
                <a:cs typeface="Open Sans"/>
                <a:sym typeface="Open Sans"/>
              </a:rPr>
              <a:t> be greater than or equal to zero and less than or equal to the length of the </a:t>
            </a:r>
            <a:r>
              <a:rPr lang="en" sz="1800">
                <a:solidFill>
                  <a:schemeClr val="dk1"/>
                </a:solidFill>
                <a:latin typeface="Consolas"/>
                <a:ea typeface="Consolas"/>
                <a:cs typeface="Consolas"/>
                <a:sym typeface="Consolas"/>
              </a:rPr>
              <a:t>items</a:t>
            </a:r>
            <a:r>
              <a:rPr lang="en" sz="1800">
                <a:solidFill>
                  <a:schemeClr val="dk1"/>
                </a:solidFill>
                <a:latin typeface="Open Sans"/>
                <a:ea typeface="Open Sans"/>
                <a:cs typeface="Open Sans"/>
                <a:sym typeface="Open Sans"/>
              </a:rPr>
              <a:t> data structure </a:t>
            </a:r>
            <a:endParaRPr b="1" sz="1800">
              <a:solidFill>
                <a:schemeClr val="dk1"/>
              </a:solidFill>
              <a:latin typeface="Open Sans"/>
              <a:ea typeface="Open Sans"/>
              <a:cs typeface="Open Sans"/>
              <a:sym typeface="Open Sans"/>
            </a:endParaRPr>
          </a:p>
        </p:txBody>
      </p:sp>
      <p:sp>
        <p:nvSpPr>
          <p:cNvPr id="933" name="Google Shape;933;p7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V</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grpSp>
        <p:nvGrpSpPr>
          <p:cNvPr id="938" name="Google Shape;938;p74"/>
          <p:cNvGrpSpPr/>
          <p:nvPr/>
        </p:nvGrpSpPr>
        <p:grpSpPr>
          <a:xfrm>
            <a:off x="497859" y="1793166"/>
            <a:ext cx="8148297" cy="2686514"/>
            <a:chOff x="1248950" y="4479479"/>
            <a:chExt cx="4083950" cy="1885803"/>
          </a:xfrm>
        </p:grpSpPr>
        <p:grpSp>
          <p:nvGrpSpPr>
            <p:cNvPr id="939" name="Google Shape;939;p74"/>
            <p:cNvGrpSpPr/>
            <p:nvPr/>
          </p:nvGrpSpPr>
          <p:grpSpPr>
            <a:xfrm>
              <a:off x="1248950" y="4479479"/>
              <a:ext cx="4083950" cy="1885803"/>
              <a:chOff x="1248950" y="4479479"/>
              <a:chExt cx="4083950" cy="1885803"/>
            </a:xfrm>
          </p:grpSpPr>
          <p:sp>
            <p:nvSpPr>
              <p:cNvPr id="940" name="Google Shape;940;p74"/>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4"/>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4"/>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3" name="Google Shape;943;p7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7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6" name="Google Shape;946;p74"/>
          <p:cNvGrpSpPr/>
          <p:nvPr/>
        </p:nvGrpSpPr>
        <p:grpSpPr>
          <a:xfrm>
            <a:off x="605417" y="2119539"/>
            <a:ext cx="7948461" cy="2222988"/>
            <a:chOff x="1464722" y="2582329"/>
            <a:chExt cx="3983792" cy="2768354"/>
          </a:xfrm>
        </p:grpSpPr>
        <p:sp>
          <p:nvSpPr>
            <p:cNvPr id="947" name="Google Shape;947;p74"/>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buyItem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&gt;=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items[id].owner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948" name="Google Shape;948;p74"/>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32</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33</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34</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36</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37</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38</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40</a:t>
              </a:r>
              <a:endParaRPr>
                <a:solidFill>
                  <a:srgbClr val="EAEAEA"/>
                </a:solidFill>
                <a:latin typeface="Consolas"/>
                <a:ea typeface="Consolas"/>
                <a:cs typeface="Consolas"/>
                <a:sym typeface="Consolas"/>
              </a:endParaRPr>
            </a:p>
          </p:txBody>
        </p:sp>
      </p:grpSp>
      <p:sp>
        <p:nvSpPr>
          <p:cNvPr id="949" name="Google Shape;949;p7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0" name="Google Shape;950;p74"/>
          <p:cNvSpPr txBox="1"/>
          <p:nvPr/>
        </p:nvSpPr>
        <p:spPr>
          <a:xfrm>
            <a:off x="267750" y="4617275"/>
            <a:ext cx="8608500" cy="1822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33:</a:t>
            </a:r>
            <a:r>
              <a:rPr lang="en" sz="1800">
                <a:solidFill>
                  <a:schemeClr val="dk1"/>
                </a:solidFill>
                <a:latin typeface="Open Sans"/>
                <a:ea typeface="Open Sans"/>
                <a:cs typeface="Open Sans"/>
                <a:sym typeface="Open Sans"/>
              </a:rPr>
              <a:t> Requires that the message sender (the person buying the item) is not the same as the owner of the item. </a:t>
            </a:r>
            <a:endParaRPr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34: </a:t>
            </a:r>
            <a:r>
              <a:rPr lang="en" sz="1800">
                <a:solidFill>
                  <a:schemeClr val="dk1"/>
                </a:solidFill>
                <a:latin typeface="Open Sans"/>
                <a:ea typeface="Open Sans"/>
                <a:cs typeface="Open Sans"/>
                <a:sym typeface="Open Sans"/>
              </a:rPr>
              <a:t>Requires that the balance of the message sender is greater than or equal to the price of the item being bought </a:t>
            </a:r>
            <a:endParaRPr b="1" sz="1800">
              <a:solidFill>
                <a:schemeClr val="dk1"/>
              </a:solidFill>
              <a:latin typeface="Open Sans"/>
              <a:ea typeface="Open Sans"/>
              <a:cs typeface="Open Sans"/>
              <a:sym typeface="Open Sans"/>
            </a:endParaRPr>
          </a:p>
        </p:txBody>
      </p:sp>
      <p:sp>
        <p:nvSpPr>
          <p:cNvPr id="951" name="Google Shape;951;p74"/>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VI</a:t>
            </a:r>
            <a:endParaRPr sz="1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grpSp>
        <p:nvGrpSpPr>
          <p:cNvPr id="956" name="Google Shape;956;p75"/>
          <p:cNvGrpSpPr/>
          <p:nvPr/>
        </p:nvGrpSpPr>
        <p:grpSpPr>
          <a:xfrm>
            <a:off x="497859" y="1813832"/>
            <a:ext cx="8148297" cy="2686514"/>
            <a:chOff x="1248950" y="4479479"/>
            <a:chExt cx="4083950" cy="1885803"/>
          </a:xfrm>
        </p:grpSpPr>
        <p:grpSp>
          <p:nvGrpSpPr>
            <p:cNvPr id="957" name="Google Shape;957;p75"/>
            <p:cNvGrpSpPr/>
            <p:nvPr/>
          </p:nvGrpSpPr>
          <p:grpSpPr>
            <a:xfrm>
              <a:off x="1248950" y="4479479"/>
              <a:ext cx="4083950" cy="1885803"/>
              <a:chOff x="1248950" y="4479479"/>
              <a:chExt cx="4083950" cy="1885803"/>
            </a:xfrm>
          </p:grpSpPr>
          <p:sp>
            <p:nvSpPr>
              <p:cNvPr id="958" name="Google Shape;958;p75"/>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75"/>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75"/>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1" name="Google Shape;961;p7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7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7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75"/>
          <p:cNvGrpSpPr/>
          <p:nvPr/>
        </p:nvGrpSpPr>
        <p:grpSpPr>
          <a:xfrm>
            <a:off x="605417" y="2140364"/>
            <a:ext cx="7948461" cy="2222988"/>
            <a:chOff x="1464722" y="2582329"/>
            <a:chExt cx="3983792" cy="2768354"/>
          </a:xfrm>
        </p:grpSpPr>
        <p:sp>
          <p:nvSpPr>
            <p:cNvPr id="965" name="Google Shape;965;p75"/>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buyItem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&gt;=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items[id].owner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966" name="Google Shape;966;p75"/>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31</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32</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33</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34</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35</a:t>
              </a:r>
              <a:endParaRPr>
                <a:solidFill>
                  <a:schemeClr val="dk1"/>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36</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37</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38</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39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40</a:t>
              </a:r>
              <a:endParaRPr>
                <a:solidFill>
                  <a:srgbClr val="EAEAEA"/>
                </a:solidFill>
                <a:latin typeface="Consolas"/>
                <a:ea typeface="Consolas"/>
                <a:cs typeface="Consolas"/>
                <a:sym typeface="Consolas"/>
              </a:endParaRPr>
            </a:p>
          </p:txBody>
        </p:sp>
      </p:grpSp>
      <p:sp>
        <p:nvSpPr>
          <p:cNvPr id="967" name="Google Shape;967;p7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8" name="Google Shape;968;p75"/>
          <p:cNvSpPr txBox="1"/>
          <p:nvPr/>
        </p:nvSpPr>
        <p:spPr>
          <a:xfrm>
            <a:off x="267750" y="4617275"/>
            <a:ext cx="8608500" cy="18228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0"/>
              </a:spcAft>
              <a:buNone/>
            </a:pPr>
            <a:r>
              <a:rPr b="1" lang="en" sz="2200">
                <a:solidFill>
                  <a:srgbClr val="5EA5E5"/>
                </a:solidFill>
                <a:latin typeface="Open Sans"/>
                <a:ea typeface="Open Sans"/>
                <a:cs typeface="Open Sans"/>
                <a:sym typeface="Open Sans"/>
              </a:rPr>
              <a:t>What is this code doing?</a:t>
            </a:r>
            <a:endParaRPr b="1" sz="2200">
              <a:solidFill>
                <a:srgbClr val="5EA5E5"/>
              </a:solidFill>
              <a:latin typeface="Open Sans"/>
              <a:ea typeface="Open Sans"/>
              <a:cs typeface="Open Sans"/>
              <a:sym typeface="Open San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36:</a:t>
            </a:r>
            <a:r>
              <a:rPr lang="en" sz="1800">
                <a:solidFill>
                  <a:schemeClr val="dk1"/>
                </a:solidFill>
                <a:latin typeface="Open Sans"/>
                <a:ea typeface="Open Sans"/>
                <a:cs typeface="Open Sans"/>
                <a:sym typeface="Open Sans"/>
              </a:rPr>
              <a:t> Subtracts the cost of the item from the message sender's balance</a:t>
            </a:r>
            <a:endParaRPr sz="1800">
              <a:solidFill>
                <a:schemeClr val="dk1"/>
              </a:solidFill>
              <a:latin typeface="Consolas"/>
              <a:ea typeface="Consolas"/>
              <a:cs typeface="Consolas"/>
              <a:sym typeface="Consolas"/>
            </a:endParaRPr>
          </a:p>
          <a:p>
            <a:pPr indent="-342900" lvl="0" marL="457200" rtl="0" algn="l">
              <a:lnSpc>
                <a:spcPct val="115000"/>
              </a:lnSpc>
              <a:spcBef>
                <a:spcPts val="100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Line 37: </a:t>
            </a:r>
            <a:r>
              <a:rPr lang="en" sz="1800">
                <a:solidFill>
                  <a:schemeClr val="dk1"/>
                </a:solidFill>
                <a:latin typeface="Open Sans"/>
                <a:ea typeface="Open Sans"/>
                <a:cs typeface="Open Sans"/>
                <a:sym typeface="Open Sans"/>
              </a:rPr>
              <a:t>Changes the owner of the item to be the message sender </a:t>
            </a:r>
            <a:endParaRPr sz="1800">
              <a:solidFill>
                <a:schemeClr val="dk1"/>
              </a:solidFill>
              <a:latin typeface="Open Sans"/>
              <a:ea typeface="Open Sans"/>
              <a:cs typeface="Open Sans"/>
              <a:sym typeface="Open Sans"/>
            </a:endParaRPr>
          </a:p>
          <a:p>
            <a:pPr indent="-342900" lvl="0" marL="457200" rtl="0" algn="l">
              <a:lnSpc>
                <a:spcPct val="115000"/>
              </a:lnSpc>
              <a:spcBef>
                <a:spcPts val="1000"/>
              </a:spcBef>
              <a:spcAft>
                <a:spcPts val="1000"/>
              </a:spcAft>
              <a:buClr>
                <a:schemeClr val="dk1"/>
              </a:buClr>
              <a:buSzPts val="1800"/>
              <a:buFont typeface="Open Sans"/>
              <a:buChar char="●"/>
            </a:pPr>
            <a:r>
              <a:rPr b="1" lang="en" sz="1800">
                <a:solidFill>
                  <a:schemeClr val="dk1"/>
                </a:solidFill>
                <a:latin typeface="Open Sans"/>
                <a:ea typeface="Open Sans"/>
                <a:cs typeface="Open Sans"/>
                <a:sym typeface="Open Sans"/>
              </a:rPr>
              <a:t>Line 39:</a:t>
            </a:r>
            <a:r>
              <a:rPr lang="en" sz="1800">
                <a:solidFill>
                  <a:schemeClr val="dk1"/>
                </a:solidFill>
                <a:latin typeface="Open Sans"/>
                <a:ea typeface="Open Sans"/>
                <a:cs typeface="Open Sans"/>
                <a:sym typeface="Open Sans"/>
              </a:rPr>
              <a:t> Returns the id if the item purchase. </a:t>
            </a:r>
            <a:endParaRPr b="1" sz="1800">
              <a:solidFill>
                <a:schemeClr val="dk1"/>
              </a:solidFill>
              <a:latin typeface="Open Sans"/>
              <a:ea typeface="Open Sans"/>
              <a:cs typeface="Open Sans"/>
              <a:sym typeface="Open Sans"/>
            </a:endParaRPr>
          </a:p>
        </p:txBody>
      </p:sp>
      <p:sp>
        <p:nvSpPr>
          <p:cNvPr id="969" name="Google Shape;969;p75"/>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Code Review: </a:t>
            </a:r>
            <a:r>
              <a:rPr b="1" lang="en" sz="3400">
                <a:solidFill>
                  <a:srgbClr val="353535"/>
                </a:solidFill>
                <a:latin typeface="Courier New"/>
                <a:ea typeface="Courier New"/>
                <a:cs typeface="Courier New"/>
                <a:sym typeface="Courier New"/>
              </a:rPr>
              <a:t>Market.sol</a:t>
            </a:r>
            <a:r>
              <a:rPr b="1" lang="en" sz="3400">
                <a:solidFill>
                  <a:srgbClr val="353535"/>
                </a:solidFill>
                <a:latin typeface="Open Sans"/>
                <a:ea typeface="Open Sans"/>
                <a:cs typeface="Open Sans"/>
                <a:sym typeface="Open Sans"/>
              </a:rPr>
              <a:t> Part VII</a:t>
            </a:r>
            <a:endParaRPr sz="10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grpSp>
        <p:nvGrpSpPr>
          <p:cNvPr id="974" name="Google Shape;974;p76"/>
          <p:cNvGrpSpPr/>
          <p:nvPr/>
        </p:nvGrpSpPr>
        <p:grpSpPr>
          <a:xfrm>
            <a:off x="497859" y="1783543"/>
            <a:ext cx="8148297" cy="2779296"/>
            <a:chOff x="1248950" y="4479479"/>
            <a:chExt cx="4083950" cy="1885803"/>
          </a:xfrm>
        </p:grpSpPr>
        <p:grpSp>
          <p:nvGrpSpPr>
            <p:cNvPr id="975" name="Google Shape;975;p76"/>
            <p:cNvGrpSpPr/>
            <p:nvPr/>
          </p:nvGrpSpPr>
          <p:grpSpPr>
            <a:xfrm>
              <a:off x="1248950" y="4479479"/>
              <a:ext cx="4083950" cy="1885803"/>
              <a:chOff x="1248950" y="4479479"/>
              <a:chExt cx="4083950" cy="1885803"/>
            </a:xfrm>
          </p:grpSpPr>
          <p:sp>
            <p:nvSpPr>
              <p:cNvPr id="976" name="Google Shape;976;p76"/>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76"/>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76"/>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9" name="Google Shape;979;p76"/>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76"/>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76"/>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76"/>
          <p:cNvGrpSpPr/>
          <p:nvPr/>
        </p:nvGrpSpPr>
        <p:grpSpPr>
          <a:xfrm>
            <a:off x="605417" y="2133964"/>
            <a:ext cx="7948461" cy="2222988"/>
            <a:chOff x="1464722" y="2582329"/>
            <a:chExt cx="3983792" cy="2768354"/>
          </a:xfrm>
        </p:grpSpPr>
        <p:sp>
          <p:nvSpPr>
            <p:cNvPr id="983" name="Google Shape;983;p76"/>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sellItem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984" name="Google Shape;984;p76"/>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42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50</a:t>
              </a:r>
              <a:endParaRPr>
                <a:solidFill>
                  <a:srgbClr val="EAEAEA"/>
                </a:solidFill>
                <a:latin typeface="Consolas"/>
                <a:ea typeface="Consolas"/>
                <a:cs typeface="Consolas"/>
                <a:sym typeface="Consolas"/>
              </a:endParaRPr>
            </a:p>
          </p:txBody>
        </p:sp>
      </p:grpSp>
      <p:sp>
        <p:nvSpPr>
          <p:cNvPr id="985" name="Google Shape;985;p7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6" name="Google Shape;986;p76"/>
          <p:cNvSpPr txBox="1"/>
          <p:nvPr/>
        </p:nvSpPr>
        <p:spPr>
          <a:xfrm>
            <a:off x="267750" y="4693475"/>
            <a:ext cx="8608500" cy="60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b="1" lang="en" sz="2200">
                <a:latin typeface="Open Sans"/>
                <a:ea typeface="Open Sans"/>
                <a:cs typeface="Open Sans"/>
                <a:sym typeface="Open Sans"/>
              </a:rPr>
              <a:t>What should this function do?</a:t>
            </a:r>
            <a:endParaRPr b="1" sz="1800">
              <a:latin typeface="Open Sans"/>
              <a:ea typeface="Open Sans"/>
              <a:cs typeface="Open Sans"/>
              <a:sym typeface="Open Sans"/>
            </a:endParaRPr>
          </a:p>
        </p:txBody>
      </p:sp>
      <p:sp>
        <p:nvSpPr>
          <p:cNvPr id="987" name="Google Shape;987;p76"/>
          <p:cNvSpPr/>
          <p:nvPr/>
        </p:nvSpPr>
        <p:spPr>
          <a:xfrm>
            <a:off x="256900" y="6344853"/>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988" name="Google Shape;988;p76"/>
          <p:cNvSpPr/>
          <p:nvPr/>
        </p:nvSpPr>
        <p:spPr>
          <a:xfrm>
            <a:off x="256900" y="5794638"/>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989" name="Google Shape;989;p76"/>
          <p:cNvSpPr/>
          <p:nvPr/>
        </p:nvSpPr>
        <p:spPr>
          <a:xfrm>
            <a:off x="256900" y="5290455"/>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990" name="Google Shape;990;p76"/>
          <p:cNvGrpSpPr/>
          <p:nvPr/>
        </p:nvGrpSpPr>
        <p:grpSpPr>
          <a:xfrm>
            <a:off x="383475" y="5282600"/>
            <a:ext cx="7120950" cy="304045"/>
            <a:chOff x="876675" y="2074255"/>
            <a:chExt cx="7120950" cy="752400"/>
          </a:xfrm>
        </p:grpSpPr>
        <p:sp>
          <p:nvSpPr>
            <p:cNvPr id="991" name="Google Shape;991;p76"/>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1</a:t>
              </a:r>
              <a:endParaRPr sz="2000">
                <a:solidFill>
                  <a:srgbClr val="EAEAEA"/>
                </a:solidFill>
                <a:latin typeface="Open Sans ExtraBold"/>
                <a:ea typeface="Open Sans ExtraBold"/>
                <a:cs typeface="Open Sans ExtraBold"/>
                <a:sym typeface="Open Sans ExtraBold"/>
              </a:endParaRPr>
            </a:p>
          </p:txBody>
        </p:sp>
        <p:sp>
          <p:nvSpPr>
            <p:cNvPr id="992" name="Google Shape;992;p76"/>
            <p:cNvSpPr txBox="1"/>
            <p:nvPr/>
          </p:nvSpPr>
          <p:spPr>
            <a:xfrm>
              <a:off x="1714725" y="2074255"/>
              <a:ext cx="6282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Require that the message sender is not the owner of the item.</a:t>
              </a:r>
              <a:endParaRPr sz="1600">
                <a:solidFill>
                  <a:srgbClr val="FFFFFF"/>
                </a:solidFill>
                <a:latin typeface="Open Sans"/>
                <a:ea typeface="Open Sans"/>
                <a:cs typeface="Open Sans"/>
                <a:sym typeface="Open Sans"/>
              </a:endParaRPr>
            </a:p>
          </p:txBody>
        </p:sp>
      </p:grpSp>
      <p:grpSp>
        <p:nvGrpSpPr>
          <p:cNvPr id="993" name="Google Shape;993;p76"/>
          <p:cNvGrpSpPr/>
          <p:nvPr/>
        </p:nvGrpSpPr>
        <p:grpSpPr>
          <a:xfrm>
            <a:off x="383475" y="5786719"/>
            <a:ext cx="7607550" cy="304045"/>
            <a:chOff x="876675" y="3397975"/>
            <a:chExt cx="7607550" cy="752400"/>
          </a:xfrm>
        </p:grpSpPr>
        <p:sp>
          <p:nvSpPr>
            <p:cNvPr id="994" name="Google Shape;994;p76"/>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995" name="Google Shape;995;p76"/>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Add the price of the item to the balance of the message sender.</a:t>
              </a:r>
              <a:endParaRPr sz="1600">
                <a:solidFill>
                  <a:srgbClr val="FFFFFF"/>
                </a:solidFill>
                <a:latin typeface="Open Sans"/>
                <a:ea typeface="Open Sans"/>
                <a:cs typeface="Open Sans"/>
                <a:sym typeface="Open Sans"/>
              </a:endParaRPr>
            </a:p>
          </p:txBody>
        </p:sp>
      </p:grpSp>
      <p:grpSp>
        <p:nvGrpSpPr>
          <p:cNvPr id="996" name="Google Shape;996;p76"/>
          <p:cNvGrpSpPr/>
          <p:nvPr/>
        </p:nvGrpSpPr>
        <p:grpSpPr>
          <a:xfrm>
            <a:off x="383475" y="6336875"/>
            <a:ext cx="7501050" cy="304045"/>
            <a:chOff x="876675" y="4683200"/>
            <a:chExt cx="7501050" cy="752400"/>
          </a:xfrm>
        </p:grpSpPr>
        <p:sp>
          <p:nvSpPr>
            <p:cNvPr id="997" name="Google Shape;997;p76"/>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998" name="Google Shape;998;p76"/>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Delete the owner of the item. (the trickiest part!)</a:t>
              </a:r>
              <a:endParaRPr sz="1600">
                <a:solidFill>
                  <a:srgbClr val="FFFFFF"/>
                </a:solidFill>
                <a:latin typeface="Open Sans"/>
                <a:ea typeface="Open Sans"/>
                <a:cs typeface="Open Sans"/>
                <a:sym typeface="Open Sans"/>
              </a:endParaRPr>
            </a:p>
          </p:txBody>
        </p:sp>
      </p:grpSp>
      <p:sp>
        <p:nvSpPr>
          <p:cNvPr id="999" name="Google Shape;999;p7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Your Turn - Write </a:t>
            </a:r>
            <a:r>
              <a:rPr b="1" lang="en" sz="3400">
                <a:solidFill>
                  <a:srgbClr val="353535"/>
                </a:solidFill>
                <a:latin typeface="Consolas"/>
                <a:ea typeface="Consolas"/>
                <a:cs typeface="Consolas"/>
                <a:sym typeface="Consolas"/>
              </a:rPr>
              <a:t>function</a:t>
            </a:r>
            <a:r>
              <a:rPr b="1" lang="en" sz="3400">
                <a:solidFill>
                  <a:srgbClr val="353535"/>
                </a:solidFill>
                <a:latin typeface="Open Sans"/>
                <a:ea typeface="Open Sans"/>
                <a:cs typeface="Open Sans"/>
                <a:sym typeface="Open Sans"/>
              </a:rPr>
              <a:t> </a:t>
            </a:r>
            <a:r>
              <a:rPr b="1" lang="en" sz="3400">
                <a:solidFill>
                  <a:srgbClr val="353535"/>
                </a:solidFill>
                <a:latin typeface="Consolas"/>
                <a:ea typeface="Consolas"/>
                <a:cs typeface="Consolas"/>
                <a:sym typeface="Consolas"/>
              </a:rPr>
              <a:t>sellItem()</a:t>
            </a:r>
            <a:endParaRPr sz="1000">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4"/>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26" name="Google Shape;126;p14"/>
          <p:cNvSpPr/>
          <p:nvPr/>
        </p:nvSpPr>
        <p:spPr>
          <a:xfrm>
            <a:off x="1118475" y="23335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7" name="Google Shape;127;p14"/>
          <p:cNvSpPr/>
          <p:nvPr/>
        </p:nvSpPr>
        <p:spPr>
          <a:xfrm>
            <a:off x="1118475" y="37170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8" name="Google Shape;128;p14"/>
          <p:cNvSpPr/>
          <p:nvPr/>
        </p:nvSpPr>
        <p:spPr>
          <a:xfrm>
            <a:off x="1118475" y="50317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9" name="Google Shape;129;p14"/>
          <p:cNvSpPr txBox="1"/>
          <p:nvPr/>
        </p:nvSpPr>
        <p:spPr>
          <a:xfrm>
            <a:off x="1875200" y="2148725"/>
            <a:ext cx="6410700" cy="11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basics of Quorum</a:t>
            </a:r>
            <a:r>
              <a:rPr baseline="30000" lang="en" sz="3000">
                <a:solidFill>
                  <a:srgbClr val="353535"/>
                </a:solidFill>
                <a:latin typeface="Open Sans"/>
                <a:ea typeface="Open Sans"/>
                <a:cs typeface="Open Sans"/>
                <a:sym typeface="Open Sans"/>
              </a:rPr>
              <a:t>®</a:t>
            </a:r>
            <a:r>
              <a:rPr lang="en" sz="2400">
                <a:solidFill>
                  <a:srgbClr val="353535"/>
                </a:solidFill>
                <a:latin typeface="Open Sans"/>
                <a:ea typeface="Open Sans"/>
                <a:cs typeface="Open Sans"/>
                <a:sym typeface="Open Sans"/>
              </a:rPr>
              <a:t>, an Ethereum-variant developed by J.P. Morgan</a:t>
            </a:r>
            <a:endParaRPr sz="2400">
              <a:solidFill>
                <a:srgbClr val="353535"/>
              </a:solidFill>
              <a:latin typeface="Open Sans"/>
              <a:ea typeface="Open Sans"/>
              <a:cs typeface="Open Sans"/>
              <a:sym typeface="Open Sans"/>
            </a:endParaRPr>
          </a:p>
        </p:txBody>
      </p:sp>
      <p:sp>
        <p:nvSpPr>
          <p:cNvPr id="130" name="Google Shape;130;p14"/>
          <p:cNvSpPr txBox="1"/>
          <p:nvPr/>
        </p:nvSpPr>
        <p:spPr>
          <a:xfrm>
            <a:off x="1956525" y="3548675"/>
            <a:ext cx="6069000" cy="9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The basics of Solidity, the language created for Smart Contracts </a:t>
            </a:r>
            <a:endParaRPr sz="2400">
              <a:solidFill>
                <a:srgbClr val="353535"/>
              </a:solidFill>
              <a:latin typeface="Open Sans"/>
              <a:ea typeface="Open Sans"/>
              <a:cs typeface="Open Sans"/>
              <a:sym typeface="Open Sans"/>
            </a:endParaRPr>
          </a:p>
        </p:txBody>
      </p:sp>
      <p:sp>
        <p:nvSpPr>
          <p:cNvPr id="131" name="Google Shape;131;p14"/>
          <p:cNvSpPr txBox="1"/>
          <p:nvPr/>
        </p:nvSpPr>
        <p:spPr>
          <a:xfrm>
            <a:off x="1956525" y="4745225"/>
            <a:ext cx="6069000" cy="1128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run a Quorum</a:t>
            </a:r>
            <a:r>
              <a:rPr baseline="30000" lang="en" sz="3000">
                <a:solidFill>
                  <a:srgbClr val="353535"/>
                </a:solidFill>
                <a:latin typeface="Open Sans"/>
                <a:ea typeface="Open Sans"/>
                <a:cs typeface="Open Sans"/>
                <a:sym typeface="Open Sans"/>
              </a:rPr>
              <a:t>®</a:t>
            </a:r>
            <a:r>
              <a:rPr lang="en" sz="2400">
                <a:solidFill>
                  <a:srgbClr val="353535"/>
                </a:solidFill>
                <a:latin typeface="Open Sans"/>
                <a:ea typeface="Open Sans"/>
                <a:cs typeface="Open Sans"/>
                <a:sym typeface="Open Sans"/>
              </a:rPr>
              <a:t> app locally</a:t>
            </a:r>
            <a:endParaRPr sz="2400">
              <a:solidFill>
                <a:srgbClr val="353535"/>
              </a:solidFill>
              <a:latin typeface="Open Sans"/>
              <a:ea typeface="Open Sans"/>
              <a:cs typeface="Open Sans"/>
              <a:sym typeface="Open Sans"/>
            </a:endParaRPr>
          </a:p>
        </p:txBody>
      </p:sp>
      <p:sp>
        <p:nvSpPr>
          <p:cNvPr id="132" name="Google Shape;132;p1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3" name="Shape 1003"/>
        <p:cNvGrpSpPr/>
        <p:nvPr/>
      </p:nvGrpSpPr>
      <p:grpSpPr>
        <a:xfrm>
          <a:off x="0" y="0"/>
          <a:ext cx="0" cy="0"/>
          <a:chOff x="0" y="0"/>
          <a:chExt cx="0" cy="0"/>
        </a:xfrm>
      </p:grpSpPr>
      <p:sp>
        <p:nvSpPr>
          <p:cNvPr id="1004" name="Google Shape;1004;p77"/>
          <p:cNvSpPr txBox="1"/>
          <p:nvPr/>
        </p:nvSpPr>
        <p:spPr>
          <a:xfrm>
            <a:off x="233113" y="1402550"/>
            <a:ext cx="8677800" cy="2343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SzPts val="1800"/>
              <a:buFont typeface="Open Sans"/>
              <a:buAutoNum type="arabicPeriod"/>
            </a:pPr>
            <a:r>
              <a:rPr lang="en" sz="1800">
                <a:latin typeface="Open Sans"/>
                <a:ea typeface="Open Sans"/>
                <a:cs typeface="Open Sans"/>
                <a:sym typeface="Open Sans"/>
              </a:rPr>
              <a:t>Save your changes.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Type the commands below in your terminal.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Navigate back to localhost:3000 in the browser. </a:t>
            </a:r>
            <a:endParaRPr sz="1800">
              <a:latin typeface="Open Sans"/>
              <a:ea typeface="Open Sans"/>
              <a:cs typeface="Open Sans"/>
              <a:sym typeface="Open Sans"/>
            </a:endParaRPr>
          </a:p>
          <a:p>
            <a:pPr indent="-342900" lvl="0" marL="457200" rtl="0" algn="l">
              <a:lnSpc>
                <a:spcPct val="115000"/>
              </a:lnSpc>
              <a:spcBef>
                <a:spcPts val="1000"/>
              </a:spcBef>
              <a:spcAft>
                <a:spcPts val="0"/>
              </a:spcAft>
              <a:buSzPts val="1800"/>
              <a:buFont typeface="Open Sans"/>
              <a:buAutoNum type="arabicPeriod"/>
            </a:pPr>
            <a:r>
              <a:rPr lang="en" sz="1800">
                <a:latin typeface="Open Sans"/>
                <a:ea typeface="Open Sans"/>
                <a:cs typeface="Open Sans"/>
                <a:sym typeface="Open Sans"/>
              </a:rPr>
              <a:t>Refresh the page, and try to sell something.</a:t>
            </a:r>
            <a:endParaRPr sz="1800">
              <a:latin typeface="Open Sans"/>
              <a:ea typeface="Open Sans"/>
              <a:cs typeface="Open Sans"/>
              <a:sym typeface="Open Sans"/>
            </a:endParaRPr>
          </a:p>
          <a:p>
            <a:pPr indent="-342900" lvl="0" marL="457200" rtl="0" algn="l">
              <a:lnSpc>
                <a:spcPct val="115000"/>
              </a:lnSpc>
              <a:spcBef>
                <a:spcPts val="1000"/>
              </a:spcBef>
              <a:spcAft>
                <a:spcPts val="1000"/>
              </a:spcAft>
              <a:buSzPts val="1800"/>
              <a:buFont typeface="Open Sans"/>
              <a:buAutoNum type="arabicPeriod"/>
            </a:pPr>
            <a:r>
              <a:rPr lang="en" sz="1800">
                <a:latin typeface="Open Sans"/>
                <a:ea typeface="Open Sans"/>
                <a:cs typeface="Open Sans"/>
                <a:sym typeface="Open Sans"/>
              </a:rPr>
              <a:t>If not, type </a:t>
            </a:r>
            <a:r>
              <a:rPr lang="en" sz="1800">
                <a:latin typeface="Consolas"/>
                <a:ea typeface="Consolas"/>
                <a:cs typeface="Consolas"/>
                <a:sym typeface="Consolas"/>
              </a:rPr>
              <a:t>[CTRL] C</a:t>
            </a:r>
            <a:r>
              <a:rPr lang="en" sz="1800">
                <a:latin typeface="Open Sans"/>
                <a:ea typeface="Open Sans"/>
                <a:cs typeface="Open Sans"/>
                <a:sym typeface="Open Sans"/>
              </a:rPr>
              <a:t> again and keep trying!  </a:t>
            </a:r>
            <a:endParaRPr sz="1800">
              <a:latin typeface="Open Sans"/>
              <a:ea typeface="Open Sans"/>
              <a:cs typeface="Open Sans"/>
              <a:sym typeface="Open Sans"/>
            </a:endParaRPr>
          </a:p>
        </p:txBody>
      </p:sp>
      <p:sp>
        <p:nvSpPr>
          <p:cNvPr id="1005" name="Google Shape;1005;p7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1006" name="Google Shape;1006;p77"/>
          <p:cNvGrpSpPr/>
          <p:nvPr/>
        </p:nvGrpSpPr>
        <p:grpSpPr>
          <a:xfrm>
            <a:off x="326319" y="3689267"/>
            <a:ext cx="8643780" cy="2781157"/>
            <a:chOff x="1248950" y="4479490"/>
            <a:chExt cx="6322250" cy="2903996"/>
          </a:xfrm>
        </p:grpSpPr>
        <p:grpSp>
          <p:nvGrpSpPr>
            <p:cNvPr id="1007" name="Google Shape;1007;p77"/>
            <p:cNvGrpSpPr/>
            <p:nvPr/>
          </p:nvGrpSpPr>
          <p:grpSpPr>
            <a:xfrm>
              <a:off x="1248950" y="4479490"/>
              <a:ext cx="6322250" cy="2903996"/>
              <a:chOff x="1248950" y="4479490"/>
              <a:chExt cx="6322250" cy="2903996"/>
            </a:xfrm>
          </p:grpSpPr>
          <p:sp>
            <p:nvSpPr>
              <p:cNvPr id="1008" name="Google Shape;1008;p77"/>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77"/>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77"/>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1" name="Google Shape;1011;p77"/>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77"/>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77"/>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4" name="Google Shape;1014;p77"/>
          <p:cNvGrpSpPr/>
          <p:nvPr/>
        </p:nvGrpSpPr>
        <p:grpSpPr>
          <a:xfrm>
            <a:off x="326322" y="3861672"/>
            <a:ext cx="8570025" cy="2888522"/>
            <a:chOff x="1410868" y="2509295"/>
            <a:chExt cx="6268304" cy="2768374"/>
          </a:xfrm>
        </p:grpSpPr>
        <p:sp>
          <p:nvSpPr>
            <p:cNvPr id="1015" name="Google Shape;1015;p77"/>
            <p:cNvSpPr txBox="1"/>
            <p:nvPr/>
          </p:nvSpPr>
          <p:spPr>
            <a:xfrm>
              <a:off x="1725071" y="2510169"/>
              <a:ext cx="59541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pwd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br>
                <a:rPr lang="en">
                  <a:solidFill>
                    <a:srgbClr val="F7D48B"/>
                  </a:solidFill>
                  <a:latin typeface="Consolas"/>
                  <a:ea typeface="Consolas"/>
                  <a:cs typeface="Consolas"/>
                  <a:sym typeface="Consolas"/>
                </a:rPr>
              </a:br>
              <a:r>
                <a:rPr lang="en">
                  <a:solidFill>
                    <a:srgbClr val="EAEAEA"/>
                  </a:solidFill>
                  <a:latin typeface="Consolas"/>
                  <a:ea typeface="Consolas"/>
                  <a:cs typeface="Consolas"/>
                  <a:sym typeface="Consolas"/>
                </a:rPr>
                <a:t>mlh-localhost-tech-marketplace-master/</a:t>
              </a:r>
              <a:br>
                <a:rPr lang="en">
                  <a:solidFill>
                    <a:srgbClr val="EAEAEA"/>
                  </a:solidFill>
                  <a:latin typeface="Consolas"/>
                  <a:ea typeface="Consolas"/>
                  <a:cs typeface="Consolas"/>
                  <a:sym typeface="Consolas"/>
                </a:rPr>
              </a:b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truffle compile</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truffle migrate --reset</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npm run seed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npm start </a:t>
              </a:r>
              <a:endParaRPr>
                <a:solidFill>
                  <a:srgbClr val="F7D48B"/>
                </a:solidFill>
                <a:latin typeface="Consolas"/>
                <a:ea typeface="Consolas"/>
                <a:cs typeface="Consolas"/>
                <a:sym typeface="Consolas"/>
              </a:endParaRPr>
            </a:p>
          </p:txBody>
        </p:sp>
        <p:sp>
          <p:nvSpPr>
            <p:cNvPr id="1016" name="Google Shape;1016;p77"/>
            <p:cNvSpPr txBox="1"/>
            <p:nvPr/>
          </p:nvSpPr>
          <p:spPr>
            <a:xfrm>
              <a:off x="1410868" y="2509295"/>
              <a:ext cx="3141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1017" name="Google Shape;1017;p77"/>
          <p:cNvSpPr txBox="1"/>
          <p:nvPr/>
        </p:nvSpPr>
        <p:spPr>
          <a:xfrm>
            <a:off x="198912" y="750650"/>
            <a:ext cx="88986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2700">
                <a:solidFill>
                  <a:srgbClr val="353535"/>
                </a:solidFill>
                <a:latin typeface="Open Sans"/>
                <a:ea typeface="Open Sans"/>
                <a:cs typeface="Open Sans"/>
                <a:sym typeface="Open Sans"/>
              </a:rPr>
              <a:t>Want to test your code before you see the solution?</a:t>
            </a:r>
            <a:endParaRPr sz="27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1" name="Shape 1021"/>
        <p:cNvGrpSpPr/>
        <p:nvPr/>
      </p:nvGrpSpPr>
      <p:grpSpPr>
        <a:xfrm>
          <a:off x="0" y="0"/>
          <a:ext cx="0" cy="0"/>
          <a:chOff x="0" y="0"/>
          <a:chExt cx="0" cy="0"/>
        </a:xfrm>
      </p:grpSpPr>
      <p:grpSp>
        <p:nvGrpSpPr>
          <p:cNvPr id="1022" name="Google Shape;1022;p78"/>
          <p:cNvGrpSpPr/>
          <p:nvPr/>
        </p:nvGrpSpPr>
        <p:grpSpPr>
          <a:xfrm>
            <a:off x="497859" y="3847343"/>
            <a:ext cx="8148297" cy="2779296"/>
            <a:chOff x="1248950" y="4479479"/>
            <a:chExt cx="4083950" cy="1885803"/>
          </a:xfrm>
        </p:grpSpPr>
        <p:grpSp>
          <p:nvGrpSpPr>
            <p:cNvPr id="1023" name="Google Shape;1023;p78"/>
            <p:cNvGrpSpPr/>
            <p:nvPr/>
          </p:nvGrpSpPr>
          <p:grpSpPr>
            <a:xfrm>
              <a:off x="1248950" y="4479479"/>
              <a:ext cx="4083950" cy="1885803"/>
              <a:chOff x="1248950" y="4479479"/>
              <a:chExt cx="4083950" cy="1885803"/>
            </a:xfrm>
          </p:grpSpPr>
          <p:sp>
            <p:nvSpPr>
              <p:cNvPr id="1024" name="Google Shape;1024;p7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7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7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7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7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7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78"/>
          <p:cNvGrpSpPr/>
          <p:nvPr/>
        </p:nvGrpSpPr>
        <p:grpSpPr>
          <a:xfrm>
            <a:off x="605417" y="4197764"/>
            <a:ext cx="7948461" cy="2222988"/>
            <a:chOff x="1464722" y="2582329"/>
            <a:chExt cx="3983792" cy="2768354"/>
          </a:xfrm>
        </p:grpSpPr>
        <p:sp>
          <p:nvSpPr>
            <p:cNvPr id="1031" name="Google Shape;1031;p78"/>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sellItem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1032" name="Google Shape;1032;p78"/>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42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50</a:t>
              </a:r>
              <a:endParaRPr>
                <a:solidFill>
                  <a:srgbClr val="EAEAEA"/>
                </a:solidFill>
                <a:latin typeface="Consolas"/>
                <a:ea typeface="Consolas"/>
                <a:cs typeface="Consolas"/>
                <a:sym typeface="Consolas"/>
              </a:endParaRPr>
            </a:p>
          </p:txBody>
        </p:sp>
      </p:grpSp>
      <p:sp>
        <p:nvSpPr>
          <p:cNvPr id="1033" name="Google Shape;1033;p7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34" name="Google Shape;1034;p78"/>
          <p:cNvSpPr txBox="1"/>
          <p:nvPr/>
        </p:nvSpPr>
        <p:spPr>
          <a:xfrm>
            <a:off x="267750" y="1645475"/>
            <a:ext cx="8608500" cy="60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b="1" lang="en" sz="2200">
                <a:latin typeface="Open Sans"/>
                <a:ea typeface="Open Sans"/>
                <a:cs typeface="Open Sans"/>
                <a:sym typeface="Open Sans"/>
              </a:rPr>
              <a:t>Solution</a:t>
            </a:r>
            <a:endParaRPr b="1" sz="1800">
              <a:latin typeface="Open Sans"/>
              <a:ea typeface="Open Sans"/>
              <a:cs typeface="Open Sans"/>
              <a:sym typeface="Open Sans"/>
            </a:endParaRPr>
          </a:p>
        </p:txBody>
      </p:sp>
      <p:sp>
        <p:nvSpPr>
          <p:cNvPr id="1035" name="Google Shape;1035;p78"/>
          <p:cNvSpPr/>
          <p:nvPr/>
        </p:nvSpPr>
        <p:spPr>
          <a:xfrm>
            <a:off x="256900" y="3296853"/>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36" name="Google Shape;1036;p78"/>
          <p:cNvSpPr/>
          <p:nvPr/>
        </p:nvSpPr>
        <p:spPr>
          <a:xfrm>
            <a:off x="256900" y="2746638"/>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37" name="Google Shape;1037;p78"/>
          <p:cNvSpPr/>
          <p:nvPr/>
        </p:nvSpPr>
        <p:spPr>
          <a:xfrm>
            <a:off x="256900" y="2242455"/>
            <a:ext cx="8008500" cy="2886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038" name="Google Shape;1038;p78"/>
          <p:cNvGrpSpPr/>
          <p:nvPr/>
        </p:nvGrpSpPr>
        <p:grpSpPr>
          <a:xfrm>
            <a:off x="383475" y="2234600"/>
            <a:ext cx="7120950" cy="304045"/>
            <a:chOff x="876675" y="2074255"/>
            <a:chExt cx="7120950" cy="752400"/>
          </a:xfrm>
        </p:grpSpPr>
        <p:sp>
          <p:nvSpPr>
            <p:cNvPr id="1039" name="Google Shape;1039;p78"/>
            <p:cNvSpPr/>
            <p:nvPr/>
          </p:nvSpPr>
          <p:spPr>
            <a:xfrm>
              <a:off x="876675" y="221100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1</a:t>
              </a:r>
              <a:endParaRPr sz="2000">
                <a:latin typeface="Open Sans ExtraBold"/>
                <a:ea typeface="Open Sans ExtraBold"/>
                <a:cs typeface="Open Sans ExtraBold"/>
                <a:sym typeface="Open Sans ExtraBold"/>
              </a:endParaRPr>
            </a:p>
          </p:txBody>
        </p:sp>
        <p:sp>
          <p:nvSpPr>
            <p:cNvPr id="1040" name="Google Shape;1040;p78"/>
            <p:cNvSpPr txBox="1"/>
            <p:nvPr/>
          </p:nvSpPr>
          <p:spPr>
            <a:xfrm>
              <a:off x="1714725" y="2074255"/>
              <a:ext cx="6282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Require that the message sender is not the owner of the item.</a:t>
              </a:r>
              <a:endParaRPr sz="1600">
                <a:latin typeface="Open Sans"/>
                <a:ea typeface="Open Sans"/>
                <a:cs typeface="Open Sans"/>
                <a:sym typeface="Open Sans"/>
              </a:endParaRPr>
            </a:p>
          </p:txBody>
        </p:sp>
      </p:grpSp>
      <p:grpSp>
        <p:nvGrpSpPr>
          <p:cNvPr id="1041" name="Google Shape;1041;p78"/>
          <p:cNvGrpSpPr/>
          <p:nvPr/>
        </p:nvGrpSpPr>
        <p:grpSpPr>
          <a:xfrm>
            <a:off x="383475" y="2738719"/>
            <a:ext cx="7607550" cy="304045"/>
            <a:chOff x="876675" y="3397975"/>
            <a:chExt cx="7607550" cy="752400"/>
          </a:xfrm>
        </p:grpSpPr>
        <p:sp>
          <p:nvSpPr>
            <p:cNvPr id="1042" name="Google Shape;1042;p78"/>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1043" name="Google Shape;1043;p78"/>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Add the price of the item to the balance of the message sender.</a:t>
              </a:r>
              <a:endParaRPr sz="1600">
                <a:solidFill>
                  <a:srgbClr val="FFFFFF"/>
                </a:solidFill>
                <a:latin typeface="Open Sans"/>
                <a:ea typeface="Open Sans"/>
                <a:cs typeface="Open Sans"/>
                <a:sym typeface="Open Sans"/>
              </a:endParaRPr>
            </a:p>
          </p:txBody>
        </p:sp>
      </p:grpSp>
      <p:grpSp>
        <p:nvGrpSpPr>
          <p:cNvPr id="1044" name="Google Shape;1044;p78"/>
          <p:cNvGrpSpPr/>
          <p:nvPr/>
        </p:nvGrpSpPr>
        <p:grpSpPr>
          <a:xfrm>
            <a:off x="383475" y="3288875"/>
            <a:ext cx="7501050" cy="304045"/>
            <a:chOff x="876675" y="4683200"/>
            <a:chExt cx="7501050" cy="752400"/>
          </a:xfrm>
        </p:grpSpPr>
        <p:sp>
          <p:nvSpPr>
            <p:cNvPr id="1045" name="Google Shape;1045;p78"/>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1046" name="Google Shape;1046;p78"/>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Delete the owner of the item.</a:t>
              </a:r>
              <a:endParaRPr sz="1600">
                <a:solidFill>
                  <a:srgbClr val="FFFFFF"/>
                </a:solidFill>
                <a:latin typeface="Open Sans"/>
                <a:ea typeface="Open Sans"/>
                <a:cs typeface="Open Sans"/>
                <a:sym typeface="Open Sans"/>
              </a:endParaRPr>
            </a:p>
          </p:txBody>
        </p:sp>
      </p:grpSp>
      <p:sp>
        <p:nvSpPr>
          <p:cNvPr id="1047" name="Google Shape;1047;p78"/>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Your Turn - Write </a:t>
            </a:r>
            <a:r>
              <a:rPr b="1" lang="en" sz="3400">
                <a:solidFill>
                  <a:srgbClr val="353535"/>
                </a:solidFill>
                <a:latin typeface="Consolas"/>
                <a:ea typeface="Consolas"/>
                <a:cs typeface="Consolas"/>
                <a:sym typeface="Consolas"/>
              </a:rPr>
              <a:t>function</a:t>
            </a:r>
            <a:r>
              <a:rPr b="1" lang="en" sz="3400">
                <a:solidFill>
                  <a:srgbClr val="353535"/>
                </a:solidFill>
                <a:latin typeface="Open Sans"/>
                <a:ea typeface="Open Sans"/>
                <a:cs typeface="Open Sans"/>
                <a:sym typeface="Open Sans"/>
              </a:rPr>
              <a:t> </a:t>
            </a:r>
            <a:r>
              <a:rPr b="1" lang="en" sz="3400">
                <a:solidFill>
                  <a:srgbClr val="353535"/>
                </a:solidFill>
                <a:latin typeface="Consolas"/>
                <a:ea typeface="Consolas"/>
                <a:cs typeface="Consolas"/>
                <a:sym typeface="Consolas"/>
              </a:rPr>
              <a:t>sellItem()</a:t>
            </a:r>
            <a:endParaRPr sz="1000">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grpSp>
        <p:nvGrpSpPr>
          <p:cNvPr id="1052" name="Google Shape;1052;p79"/>
          <p:cNvGrpSpPr/>
          <p:nvPr/>
        </p:nvGrpSpPr>
        <p:grpSpPr>
          <a:xfrm>
            <a:off x="497859" y="3847343"/>
            <a:ext cx="8148297" cy="2779296"/>
            <a:chOff x="1248950" y="4479479"/>
            <a:chExt cx="4083950" cy="1885803"/>
          </a:xfrm>
        </p:grpSpPr>
        <p:grpSp>
          <p:nvGrpSpPr>
            <p:cNvPr id="1053" name="Google Shape;1053;p79"/>
            <p:cNvGrpSpPr/>
            <p:nvPr/>
          </p:nvGrpSpPr>
          <p:grpSpPr>
            <a:xfrm>
              <a:off x="1248950" y="4479479"/>
              <a:ext cx="4083950" cy="1885803"/>
              <a:chOff x="1248950" y="4479479"/>
              <a:chExt cx="4083950" cy="1885803"/>
            </a:xfrm>
          </p:grpSpPr>
          <p:sp>
            <p:nvSpPr>
              <p:cNvPr id="1054" name="Google Shape;1054;p79"/>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79"/>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79"/>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7" name="Google Shape;1057;p7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7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7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0" name="Google Shape;1060;p79"/>
          <p:cNvGrpSpPr/>
          <p:nvPr/>
        </p:nvGrpSpPr>
        <p:grpSpPr>
          <a:xfrm>
            <a:off x="605417" y="4197764"/>
            <a:ext cx="7948461" cy="2222988"/>
            <a:chOff x="1464722" y="2582329"/>
            <a:chExt cx="3983792" cy="2768354"/>
          </a:xfrm>
        </p:grpSpPr>
        <p:sp>
          <p:nvSpPr>
            <p:cNvPr id="1061" name="Google Shape;1061;p79"/>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sellItem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1062" name="Google Shape;1062;p79"/>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42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50</a:t>
              </a:r>
              <a:endParaRPr>
                <a:solidFill>
                  <a:srgbClr val="EAEAEA"/>
                </a:solidFill>
                <a:latin typeface="Consolas"/>
                <a:ea typeface="Consolas"/>
                <a:cs typeface="Consolas"/>
                <a:sym typeface="Consolas"/>
              </a:endParaRPr>
            </a:p>
          </p:txBody>
        </p:sp>
      </p:grpSp>
      <p:sp>
        <p:nvSpPr>
          <p:cNvPr id="1063" name="Google Shape;1063;p7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64" name="Google Shape;1064;p79"/>
          <p:cNvSpPr txBox="1"/>
          <p:nvPr/>
        </p:nvSpPr>
        <p:spPr>
          <a:xfrm>
            <a:off x="267750" y="1645475"/>
            <a:ext cx="8608500" cy="60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b="1" lang="en" sz="2200">
                <a:latin typeface="Open Sans"/>
                <a:ea typeface="Open Sans"/>
                <a:cs typeface="Open Sans"/>
                <a:sym typeface="Open Sans"/>
              </a:rPr>
              <a:t>Solution</a:t>
            </a:r>
            <a:endParaRPr b="1" sz="1800">
              <a:latin typeface="Open Sans"/>
              <a:ea typeface="Open Sans"/>
              <a:cs typeface="Open Sans"/>
              <a:sym typeface="Open Sans"/>
            </a:endParaRPr>
          </a:p>
        </p:txBody>
      </p:sp>
      <p:sp>
        <p:nvSpPr>
          <p:cNvPr id="1065" name="Google Shape;1065;p79"/>
          <p:cNvSpPr/>
          <p:nvPr/>
        </p:nvSpPr>
        <p:spPr>
          <a:xfrm>
            <a:off x="256900" y="3296853"/>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66" name="Google Shape;1066;p79"/>
          <p:cNvSpPr/>
          <p:nvPr/>
        </p:nvSpPr>
        <p:spPr>
          <a:xfrm>
            <a:off x="256900" y="2746638"/>
            <a:ext cx="8008500" cy="2886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67" name="Google Shape;1067;p79"/>
          <p:cNvSpPr/>
          <p:nvPr/>
        </p:nvSpPr>
        <p:spPr>
          <a:xfrm>
            <a:off x="256900" y="2242455"/>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068" name="Google Shape;1068;p79"/>
          <p:cNvGrpSpPr/>
          <p:nvPr/>
        </p:nvGrpSpPr>
        <p:grpSpPr>
          <a:xfrm>
            <a:off x="383475" y="2234600"/>
            <a:ext cx="7120950" cy="304045"/>
            <a:chOff x="876675" y="2074255"/>
            <a:chExt cx="7120950" cy="752400"/>
          </a:xfrm>
        </p:grpSpPr>
        <p:sp>
          <p:nvSpPr>
            <p:cNvPr id="1069" name="Google Shape;1069;p79"/>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1</a:t>
              </a:r>
              <a:endParaRPr sz="2000">
                <a:solidFill>
                  <a:srgbClr val="EAEAEA"/>
                </a:solidFill>
                <a:latin typeface="Open Sans ExtraBold"/>
                <a:ea typeface="Open Sans ExtraBold"/>
                <a:cs typeface="Open Sans ExtraBold"/>
                <a:sym typeface="Open Sans ExtraBold"/>
              </a:endParaRPr>
            </a:p>
          </p:txBody>
        </p:sp>
        <p:sp>
          <p:nvSpPr>
            <p:cNvPr id="1070" name="Google Shape;1070;p79"/>
            <p:cNvSpPr txBox="1"/>
            <p:nvPr/>
          </p:nvSpPr>
          <p:spPr>
            <a:xfrm>
              <a:off x="1714725" y="2074255"/>
              <a:ext cx="6282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Open Sans"/>
                  <a:ea typeface="Open Sans"/>
                  <a:cs typeface="Open Sans"/>
                  <a:sym typeface="Open Sans"/>
                </a:rPr>
                <a:t>Require that the message sender is not the owner of the item.</a:t>
              </a:r>
              <a:endParaRPr sz="1600">
                <a:solidFill>
                  <a:srgbClr val="EAEAEA"/>
                </a:solidFill>
                <a:latin typeface="Open Sans"/>
                <a:ea typeface="Open Sans"/>
                <a:cs typeface="Open Sans"/>
                <a:sym typeface="Open Sans"/>
              </a:endParaRPr>
            </a:p>
          </p:txBody>
        </p:sp>
      </p:grpSp>
      <p:grpSp>
        <p:nvGrpSpPr>
          <p:cNvPr id="1071" name="Google Shape;1071;p79"/>
          <p:cNvGrpSpPr/>
          <p:nvPr/>
        </p:nvGrpSpPr>
        <p:grpSpPr>
          <a:xfrm>
            <a:off x="383475" y="2738719"/>
            <a:ext cx="7607550" cy="304045"/>
            <a:chOff x="876675" y="3397975"/>
            <a:chExt cx="7607550" cy="752400"/>
          </a:xfrm>
        </p:grpSpPr>
        <p:sp>
          <p:nvSpPr>
            <p:cNvPr id="1072" name="Google Shape;1072;p79"/>
            <p:cNvSpPr/>
            <p:nvPr/>
          </p:nvSpPr>
          <p:spPr>
            <a:xfrm>
              <a:off x="876675" y="3496227"/>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2</a:t>
              </a:r>
              <a:endParaRPr sz="2000">
                <a:latin typeface="Open Sans ExtraBold"/>
                <a:ea typeface="Open Sans ExtraBold"/>
                <a:cs typeface="Open Sans ExtraBold"/>
                <a:sym typeface="Open Sans ExtraBold"/>
              </a:endParaRPr>
            </a:p>
          </p:txBody>
        </p:sp>
        <p:sp>
          <p:nvSpPr>
            <p:cNvPr id="1073" name="Google Shape;1073;p79"/>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Add the price of the item to the balance of the message sender.</a:t>
              </a:r>
              <a:endParaRPr sz="1600">
                <a:latin typeface="Open Sans"/>
                <a:ea typeface="Open Sans"/>
                <a:cs typeface="Open Sans"/>
                <a:sym typeface="Open Sans"/>
              </a:endParaRPr>
            </a:p>
          </p:txBody>
        </p:sp>
      </p:grpSp>
      <p:grpSp>
        <p:nvGrpSpPr>
          <p:cNvPr id="1074" name="Google Shape;1074;p79"/>
          <p:cNvGrpSpPr/>
          <p:nvPr/>
        </p:nvGrpSpPr>
        <p:grpSpPr>
          <a:xfrm>
            <a:off x="383475" y="3288875"/>
            <a:ext cx="7501050" cy="304045"/>
            <a:chOff x="876675" y="4683200"/>
            <a:chExt cx="7501050" cy="752400"/>
          </a:xfrm>
        </p:grpSpPr>
        <p:sp>
          <p:nvSpPr>
            <p:cNvPr id="1075" name="Google Shape;1075;p79"/>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3</a:t>
              </a:r>
              <a:endParaRPr sz="2000">
                <a:solidFill>
                  <a:srgbClr val="EAEAEA"/>
                </a:solidFill>
                <a:latin typeface="Open Sans ExtraBold"/>
                <a:ea typeface="Open Sans ExtraBold"/>
                <a:cs typeface="Open Sans ExtraBold"/>
                <a:sym typeface="Open Sans ExtraBold"/>
              </a:endParaRPr>
            </a:p>
          </p:txBody>
        </p:sp>
        <p:sp>
          <p:nvSpPr>
            <p:cNvPr id="1076" name="Google Shape;1076;p79"/>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Open Sans"/>
                  <a:ea typeface="Open Sans"/>
                  <a:cs typeface="Open Sans"/>
                  <a:sym typeface="Open Sans"/>
                </a:rPr>
                <a:t>Delete the owner of the item.</a:t>
              </a:r>
              <a:endParaRPr sz="1600">
                <a:solidFill>
                  <a:srgbClr val="FFFFFF"/>
                </a:solidFill>
                <a:latin typeface="Open Sans"/>
                <a:ea typeface="Open Sans"/>
                <a:cs typeface="Open Sans"/>
                <a:sym typeface="Open Sans"/>
              </a:endParaRPr>
            </a:p>
          </p:txBody>
        </p:sp>
      </p:grpSp>
      <p:sp>
        <p:nvSpPr>
          <p:cNvPr id="1077" name="Google Shape;1077;p79"/>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Your Turn - Write </a:t>
            </a:r>
            <a:r>
              <a:rPr b="1" lang="en" sz="3400">
                <a:solidFill>
                  <a:srgbClr val="353535"/>
                </a:solidFill>
                <a:latin typeface="Consolas"/>
                <a:ea typeface="Consolas"/>
                <a:cs typeface="Consolas"/>
                <a:sym typeface="Consolas"/>
              </a:rPr>
              <a:t>function</a:t>
            </a:r>
            <a:r>
              <a:rPr b="1" lang="en" sz="3400">
                <a:solidFill>
                  <a:srgbClr val="353535"/>
                </a:solidFill>
                <a:latin typeface="Open Sans"/>
                <a:ea typeface="Open Sans"/>
                <a:cs typeface="Open Sans"/>
                <a:sym typeface="Open Sans"/>
              </a:rPr>
              <a:t> </a:t>
            </a:r>
            <a:r>
              <a:rPr b="1" lang="en" sz="3400">
                <a:solidFill>
                  <a:srgbClr val="353535"/>
                </a:solidFill>
                <a:latin typeface="Consolas"/>
                <a:ea typeface="Consolas"/>
                <a:cs typeface="Consolas"/>
                <a:sym typeface="Consolas"/>
              </a:rPr>
              <a:t>sellItem()</a:t>
            </a:r>
            <a:endParaRPr sz="1000">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1" name="Shape 1081"/>
        <p:cNvGrpSpPr/>
        <p:nvPr/>
      </p:nvGrpSpPr>
      <p:grpSpPr>
        <a:xfrm>
          <a:off x="0" y="0"/>
          <a:ext cx="0" cy="0"/>
          <a:chOff x="0" y="0"/>
          <a:chExt cx="0" cy="0"/>
        </a:xfrm>
      </p:grpSpPr>
      <p:grpSp>
        <p:nvGrpSpPr>
          <p:cNvPr id="1082" name="Google Shape;1082;p80"/>
          <p:cNvGrpSpPr/>
          <p:nvPr/>
        </p:nvGrpSpPr>
        <p:grpSpPr>
          <a:xfrm>
            <a:off x="497859" y="3847343"/>
            <a:ext cx="8148297" cy="2779296"/>
            <a:chOff x="1248950" y="4479479"/>
            <a:chExt cx="4083950" cy="1885803"/>
          </a:xfrm>
        </p:grpSpPr>
        <p:grpSp>
          <p:nvGrpSpPr>
            <p:cNvPr id="1083" name="Google Shape;1083;p80"/>
            <p:cNvGrpSpPr/>
            <p:nvPr/>
          </p:nvGrpSpPr>
          <p:grpSpPr>
            <a:xfrm>
              <a:off x="1248950" y="4479479"/>
              <a:ext cx="4083950" cy="1885803"/>
              <a:chOff x="1248950" y="4479479"/>
              <a:chExt cx="4083950" cy="1885803"/>
            </a:xfrm>
          </p:grpSpPr>
          <p:sp>
            <p:nvSpPr>
              <p:cNvPr id="1084" name="Google Shape;1084;p80"/>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80"/>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80"/>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7" name="Google Shape;1087;p8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8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0" name="Google Shape;1090;p80"/>
          <p:cNvGrpSpPr/>
          <p:nvPr/>
        </p:nvGrpSpPr>
        <p:grpSpPr>
          <a:xfrm>
            <a:off x="605417" y="4197764"/>
            <a:ext cx="7948461" cy="2222988"/>
            <a:chOff x="1464722" y="2582329"/>
            <a:chExt cx="3983792" cy="2768354"/>
          </a:xfrm>
        </p:grpSpPr>
        <p:sp>
          <p:nvSpPr>
            <p:cNvPr id="1091" name="Google Shape;1091;p80"/>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sellItem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EAEAEA"/>
                  </a:solidFill>
                  <a:latin typeface="Consolas"/>
                  <a:ea typeface="Consolas"/>
                  <a:cs typeface="Consolas"/>
                  <a:sym typeface="Consolas"/>
                </a:rPr>
                <a:t>d</a:t>
              </a:r>
              <a:r>
                <a:rPr lang="en">
                  <a:solidFill>
                    <a:srgbClr val="EAEAEA"/>
                  </a:solidFill>
                  <a:latin typeface="Consolas"/>
                  <a:ea typeface="Consolas"/>
                  <a:cs typeface="Consolas"/>
                  <a:sym typeface="Consolas"/>
                </a:rPr>
                <a:t>elete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1092" name="Google Shape;1092;p80"/>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42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50</a:t>
              </a:r>
              <a:endParaRPr>
                <a:solidFill>
                  <a:srgbClr val="EAEAEA"/>
                </a:solidFill>
                <a:latin typeface="Consolas"/>
                <a:ea typeface="Consolas"/>
                <a:cs typeface="Consolas"/>
                <a:sym typeface="Consolas"/>
              </a:endParaRPr>
            </a:p>
          </p:txBody>
        </p:sp>
      </p:grpSp>
      <p:sp>
        <p:nvSpPr>
          <p:cNvPr id="1093" name="Google Shape;1093;p8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94" name="Google Shape;1094;p80"/>
          <p:cNvSpPr txBox="1"/>
          <p:nvPr/>
        </p:nvSpPr>
        <p:spPr>
          <a:xfrm>
            <a:off x="267750" y="1645475"/>
            <a:ext cx="8608500" cy="602700"/>
          </a:xfrm>
          <a:prstGeom prst="rect">
            <a:avLst/>
          </a:prstGeom>
          <a:noFill/>
          <a:ln>
            <a:noFill/>
          </a:ln>
        </p:spPr>
        <p:txBody>
          <a:bodyPr anchorCtr="0" anchor="t" bIns="91425" lIns="91425" spcFirstLastPara="1" rIns="91425" wrap="square" tIns="91425">
            <a:noAutofit/>
          </a:bodyPr>
          <a:lstStyle/>
          <a:p>
            <a:pPr indent="0" lvl="0" marL="457200" rtl="0" algn="ctr">
              <a:lnSpc>
                <a:spcPct val="115000"/>
              </a:lnSpc>
              <a:spcBef>
                <a:spcPts val="0"/>
              </a:spcBef>
              <a:spcAft>
                <a:spcPts val="1000"/>
              </a:spcAft>
              <a:buNone/>
            </a:pPr>
            <a:r>
              <a:rPr b="1" lang="en" sz="2200">
                <a:latin typeface="Open Sans"/>
                <a:ea typeface="Open Sans"/>
                <a:cs typeface="Open Sans"/>
                <a:sym typeface="Open Sans"/>
              </a:rPr>
              <a:t>Solution</a:t>
            </a:r>
            <a:endParaRPr b="1" sz="1800">
              <a:latin typeface="Open Sans"/>
              <a:ea typeface="Open Sans"/>
              <a:cs typeface="Open Sans"/>
              <a:sym typeface="Open Sans"/>
            </a:endParaRPr>
          </a:p>
        </p:txBody>
      </p:sp>
      <p:sp>
        <p:nvSpPr>
          <p:cNvPr id="1095" name="Google Shape;1095;p80"/>
          <p:cNvSpPr/>
          <p:nvPr/>
        </p:nvSpPr>
        <p:spPr>
          <a:xfrm>
            <a:off x="256900" y="3296853"/>
            <a:ext cx="8008500" cy="288600"/>
          </a:xfrm>
          <a:prstGeom prst="homePlate">
            <a:avLst>
              <a:gd fmla="val 65643" name="adj"/>
            </a:avLst>
          </a:prstGeom>
          <a:solidFill>
            <a:srgbClr val="FFD966"/>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96" name="Google Shape;1096;p80"/>
          <p:cNvSpPr/>
          <p:nvPr/>
        </p:nvSpPr>
        <p:spPr>
          <a:xfrm>
            <a:off x="256900" y="2746638"/>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sp>
        <p:nvSpPr>
          <p:cNvPr id="1097" name="Google Shape;1097;p80"/>
          <p:cNvSpPr/>
          <p:nvPr/>
        </p:nvSpPr>
        <p:spPr>
          <a:xfrm>
            <a:off x="256900" y="2242455"/>
            <a:ext cx="8008500" cy="288600"/>
          </a:xfrm>
          <a:prstGeom prst="homePlate">
            <a:avLst>
              <a:gd fmla="val 65643"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EA5E5"/>
              </a:solidFill>
            </a:endParaRPr>
          </a:p>
        </p:txBody>
      </p:sp>
      <p:grpSp>
        <p:nvGrpSpPr>
          <p:cNvPr id="1098" name="Google Shape;1098;p80"/>
          <p:cNvGrpSpPr/>
          <p:nvPr/>
        </p:nvGrpSpPr>
        <p:grpSpPr>
          <a:xfrm>
            <a:off x="383475" y="2234600"/>
            <a:ext cx="7120950" cy="304045"/>
            <a:chOff x="876675" y="2074255"/>
            <a:chExt cx="7120950" cy="752400"/>
          </a:xfrm>
        </p:grpSpPr>
        <p:sp>
          <p:nvSpPr>
            <p:cNvPr id="1099" name="Google Shape;1099;p80"/>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1</a:t>
              </a:r>
              <a:endParaRPr sz="2000">
                <a:solidFill>
                  <a:srgbClr val="EAEAEA"/>
                </a:solidFill>
                <a:latin typeface="Open Sans ExtraBold"/>
                <a:ea typeface="Open Sans ExtraBold"/>
                <a:cs typeface="Open Sans ExtraBold"/>
                <a:sym typeface="Open Sans ExtraBold"/>
              </a:endParaRPr>
            </a:p>
          </p:txBody>
        </p:sp>
        <p:sp>
          <p:nvSpPr>
            <p:cNvPr id="1100" name="Google Shape;1100;p80"/>
            <p:cNvSpPr txBox="1"/>
            <p:nvPr/>
          </p:nvSpPr>
          <p:spPr>
            <a:xfrm>
              <a:off x="1714725" y="2074255"/>
              <a:ext cx="6282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Open Sans"/>
                  <a:ea typeface="Open Sans"/>
                  <a:cs typeface="Open Sans"/>
                  <a:sym typeface="Open Sans"/>
                </a:rPr>
                <a:t>Require that the message sender is not the owner of the item.</a:t>
              </a:r>
              <a:endParaRPr sz="1600">
                <a:solidFill>
                  <a:srgbClr val="EAEAEA"/>
                </a:solidFill>
                <a:latin typeface="Open Sans"/>
                <a:ea typeface="Open Sans"/>
                <a:cs typeface="Open Sans"/>
                <a:sym typeface="Open Sans"/>
              </a:endParaRPr>
            </a:p>
          </p:txBody>
        </p:sp>
      </p:grpSp>
      <p:grpSp>
        <p:nvGrpSpPr>
          <p:cNvPr id="1101" name="Google Shape;1101;p80"/>
          <p:cNvGrpSpPr/>
          <p:nvPr/>
        </p:nvGrpSpPr>
        <p:grpSpPr>
          <a:xfrm>
            <a:off x="383475" y="2738719"/>
            <a:ext cx="7607550" cy="304045"/>
            <a:chOff x="876675" y="3397975"/>
            <a:chExt cx="7607550" cy="752400"/>
          </a:xfrm>
        </p:grpSpPr>
        <p:sp>
          <p:nvSpPr>
            <p:cNvPr id="1102" name="Google Shape;1102;p80"/>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EAEAEA"/>
                  </a:solidFill>
                  <a:latin typeface="Open Sans ExtraBold"/>
                  <a:ea typeface="Open Sans ExtraBold"/>
                  <a:cs typeface="Open Sans ExtraBold"/>
                  <a:sym typeface="Open Sans ExtraBold"/>
                </a:rPr>
                <a:t>2</a:t>
              </a:r>
              <a:endParaRPr sz="2000">
                <a:solidFill>
                  <a:srgbClr val="EAEAEA"/>
                </a:solidFill>
                <a:latin typeface="Open Sans ExtraBold"/>
                <a:ea typeface="Open Sans ExtraBold"/>
                <a:cs typeface="Open Sans ExtraBold"/>
                <a:sym typeface="Open Sans ExtraBold"/>
              </a:endParaRPr>
            </a:p>
          </p:txBody>
        </p:sp>
        <p:sp>
          <p:nvSpPr>
            <p:cNvPr id="1103" name="Google Shape;1103;p80"/>
            <p:cNvSpPr txBox="1"/>
            <p:nvPr/>
          </p:nvSpPr>
          <p:spPr>
            <a:xfrm>
              <a:off x="1714725" y="3397975"/>
              <a:ext cx="67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EAEAEA"/>
                  </a:solidFill>
                  <a:latin typeface="Open Sans"/>
                  <a:ea typeface="Open Sans"/>
                  <a:cs typeface="Open Sans"/>
                  <a:sym typeface="Open Sans"/>
                </a:rPr>
                <a:t>Add the price of the item to the balance of the message sender.</a:t>
              </a:r>
              <a:endParaRPr sz="1600">
                <a:solidFill>
                  <a:srgbClr val="EAEAEA"/>
                </a:solidFill>
                <a:latin typeface="Open Sans"/>
                <a:ea typeface="Open Sans"/>
                <a:cs typeface="Open Sans"/>
                <a:sym typeface="Open Sans"/>
              </a:endParaRPr>
            </a:p>
          </p:txBody>
        </p:sp>
      </p:grpSp>
      <p:grpSp>
        <p:nvGrpSpPr>
          <p:cNvPr id="1104" name="Google Shape;1104;p80"/>
          <p:cNvGrpSpPr/>
          <p:nvPr/>
        </p:nvGrpSpPr>
        <p:grpSpPr>
          <a:xfrm>
            <a:off x="383475" y="3288875"/>
            <a:ext cx="7501050" cy="304045"/>
            <a:chOff x="876675" y="4683200"/>
            <a:chExt cx="7501050" cy="752400"/>
          </a:xfrm>
        </p:grpSpPr>
        <p:sp>
          <p:nvSpPr>
            <p:cNvPr id="1105" name="Google Shape;1105;p80"/>
            <p:cNvSpPr/>
            <p:nvPr/>
          </p:nvSpPr>
          <p:spPr>
            <a:xfrm>
              <a:off x="876675" y="4781450"/>
              <a:ext cx="555900" cy="555900"/>
            </a:xfrm>
            <a:prstGeom prst="ellipse">
              <a:avLst/>
            </a:prstGeom>
            <a:solidFill>
              <a:srgbClr val="FFD9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ExtraBold"/>
                  <a:ea typeface="Open Sans ExtraBold"/>
                  <a:cs typeface="Open Sans ExtraBold"/>
                  <a:sym typeface="Open Sans ExtraBold"/>
                </a:rPr>
                <a:t>3</a:t>
              </a:r>
              <a:endParaRPr sz="2000">
                <a:latin typeface="Open Sans ExtraBold"/>
                <a:ea typeface="Open Sans ExtraBold"/>
                <a:cs typeface="Open Sans ExtraBold"/>
                <a:sym typeface="Open Sans ExtraBold"/>
              </a:endParaRPr>
            </a:p>
          </p:txBody>
        </p:sp>
        <p:sp>
          <p:nvSpPr>
            <p:cNvPr id="1106" name="Google Shape;1106;p80"/>
            <p:cNvSpPr txBox="1"/>
            <p:nvPr/>
          </p:nvSpPr>
          <p:spPr>
            <a:xfrm>
              <a:off x="1714725" y="4683200"/>
              <a:ext cx="6663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Open Sans"/>
                  <a:ea typeface="Open Sans"/>
                  <a:cs typeface="Open Sans"/>
                  <a:sym typeface="Open Sans"/>
                </a:rPr>
                <a:t>Delete the owner of the item.</a:t>
              </a:r>
              <a:endParaRPr sz="1600">
                <a:latin typeface="Open Sans"/>
                <a:ea typeface="Open Sans"/>
                <a:cs typeface="Open Sans"/>
                <a:sym typeface="Open Sans"/>
              </a:endParaRPr>
            </a:p>
          </p:txBody>
        </p:sp>
      </p:grpSp>
      <p:sp>
        <p:nvSpPr>
          <p:cNvPr id="1107" name="Google Shape;1107;p80"/>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Your Turn - Write </a:t>
            </a:r>
            <a:r>
              <a:rPr b="1" lang="en" sz="3400">
                <a:solidFill>
                  <a:srgbClr val="353535"/>
                </a:solidFill>
                <a:latin typeface="Consolas"/>
                <a:ea typeface="Consolas"/>
                <a:cs typeface="Consolas"/>
                <a:sym typeface="Consolas"/>
              </a:rPr>
              <a:t>function</a:t>
            </a:r>
            <a:r>
              <a:rPr b="1" lang="en" sz="3400">
                <a:solidFill>
                  <a:srgbClr val="353535"/>
                </a:solidFill>
                <a:latin typeface="Open Sans"/>
                <a:ea typeface="Open Sans"/>
                <a:cs typeface="Open Sans"/>
                <a:sym typeface="Open Sans"/>
              </a:rPr>
              <a:t> </a:t>
            </a:r>
            <a:r>
              <a:rPr b="1" lang="en" sz="3400">
                <a:solidFill>
                  <a:srgbClr val="353535"/>
                </a:solidFill>
                <a:latin typeface="Consolas"/>
                <a:ea typeface="Consolas"/>
                <a:cs typeface="Consolas"/>
                <a:sym typeface="Consolas"/>
              </a:rPr>
              <a:t>sellItem()</a:t>
            </a:r>
            <a:endParaRPr sz="1000">
              <a:latin typeface="Consolas"/>
              <a:ea typeface="Consolas"/>
              <a:cs typeface="Consolas"/>
              <a:sym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1" name="Shape 1111"/>
        <p:cNvGrpSpPr/>
        <p:nvPr/>
      </p:nvGrpSpPr>
      <p:grpSpPr>
        <a:xfrm>
          <a:off x="0" y="0"/>
          <a:ext cx="0" cy="0"/>
          <a:chOff x="0" y="0"/>
          <a:chExt cx="0" cy="0"/>
        </a:xfrm>
      </p:grpSpPr>
      <p:grpSp>
        <p:nvGrpSpPr>
          <p:cNvPr id="1112" name="Google Shape;1112;p81"/>
          <p:cNvGrpSpPr/>
          <p:nvPr/>
        </p:nvGrpSpPr>
        <p:grpSpPr>
          <a:xfrm>
            <a:off x="497859" y="3132193"/>
            <a:ext cx="8148297" cy="2779296"/>
            <a:chOff x="1248950" y="4479479"/>
            <a:chExt cx="4083950" cy="1885803"/>
          </a:xfrm>
        </p:grpSpPr>
        <p:grpSp>
          <p:nvGrpSpPr>
            <p:cNvPr id="1113" name="Google Shape;1113;p81"/>
            <p:cNvGrpSpPr/>
            <p:nvPr/>
          </p:nvGrpSpPr>
          <p:grpSpPr>
            <a:xfrm>
              <a:off x="1248950" y="4479479"/>
              <a:ext cx="4083950" cy="1885803"/>
              <a:chOff x="1248950" y="4479479"/>
              <a:chExt cx="4083950" cy="1885803"/>
            </a:xfrm>
          </p:grpSpPr>
          <p:sp>
            <p:nvSpPr>
              <p:cNvPr id="1114" name="Google Shape;1114;p81"/>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81"/>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81"/>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7" name="Google Shape;1117;p8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8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8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0" name="Google Shape;1120;p81"/>
          <p:cNvGrpSpPr/>
          <p:nvPr/>
        </p:nvGrpSpPr>
        <p:grpSpPr>
          <a:xfrm>
            <a:off x="605417" y="3482614"/>
            <a:ext cx="7948461" cy="2222988"/>
            <a:chOff x="1464722" y="2582329"/>
            <a:chExt cx="3983792" cy="2768354"/>
          </a:xfrm>
        </p:grpSpPr>
        <p:sp>
          <p:nvSpPr>
            <p:cNvPr id="1121" name="Google Shape;1121;p81"/>
            <p:cNvSpPr txBox="1"/>
            <p:nvPr/>
          </p:nvSpPr>
          <p:spPr>
            <a:xfrm>
              <a:off x="1683514" y="2583183"/>
              <a:ext cx="37650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9900FF"/>
                  </a:solidFill>
                  <a:latin typeface="Consolas"/>
                  <a:ea typeface="Consolas"/>
                  <a:cs typeface="Consolas"/>
                  <a:sym typeface="Consolas"/>
                </a:rPr>
                <a:t>function</a:t>
              </a:r>
              <a:r>
                <a:rPr lang="en">
                  <a:solidFill>
                    <a:srgbClr val="EAEAEA"/>
                  </a:solidFill>
                  <a:latin typeface="Consolas"/>
                  <a:ea typeface="Consolas"/>
                  <a:cs typeface="Consolas"/>
                  <a:sym typeface="Consolas"/>
                </a:rPr>
                <a:t> </a:t>
              </a:r>
              <a:r>
                <a:rPr lang="en">
                  <a:solidFill>
                    <a:srgbClr val="4A86E8"/>
                  </a:solidFill>
                  <a:latin typeface="Consolas"/>
                  <a:ea typeface="Consolas"/>
                  <a:cs typeface="Consolas"/>
                  <a:sym typeface="Consolas"/>
                </a:rPr>
                <a:t>sellItem</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public returns</a:t>
              </a:r>
              <a:r>
                <a:rPr lang="en">
                  <a:solidFill>
                    <a:srgbClr val="EAEAEA"/>
                  </a:solidFill>
                  <a:latin typeface="Consolas"/>
                  <a:ea typeface="Consolas"/>
                  <a:cs typeface="Consolas"/>
                  <a:sym typeface="Consolas"/>
                </a:rPr>
                <a:t> (</a:t>
              </a:r>
              <a:r>
                <a:rPr lang="en">
                  <a:solidFill>
                    <a:srgbClr val="FF0000"/>
                  </a:solidFill>
                  <a:latin typeface="Consolas"/>
                  <a:ea typeface="Consolas"/>
                  <a:cs typeface="Consolas"/>
                  <a:sym typeface="Consolas"/>
                </a:rPr>
                <a:t>uint</a:t>
              </a: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(id </a:t>
              </a:r>
              <a:r>
                <a:rPr lang="en">
                  <a:solidFill>
                    <a:srgbClr val="9900FF"/>
                  </a:solidFill>
                  <a:latin typeface="Consolas"/>
                  <a:ea typeface="Consolas"/>
                  <a:cs typeface="Consolas"/>
                  <a:sym typeface="Consolas"/>
                </a:rPr>
                <a:t>&gt;= </a:t>
              </a:r>
              <a:r>
                <a:rPr lang="en">
                  <a:solidFill>
                    <a:srgbClr val="FF9900"/>
                  </a:solidFill>
                  <a:latin typeface="Consolas"/>
                  <a:ea typeface="Consolas"/>
                  <a:cs typeface="Consolas"/>
                  <a:sym typeface="Consolas"/>
                </a:rPr>
                <a:t>0</a:t>
              </a:r>
              <a:r>
                <a:rPr lang="en">
                  <a:solidFill>
                    <a:srgbClr val="9900FF"/>
                  </a:solidFill>
                  <a:latin typeface="Consolas"/>
                  <a:ea typeface="Consolas"/>
                  <a:cs typeface="Consolas"/>
                  <a:sym typeface="Consolas"/>
                </a:rPr>
                <a:t> &amp;&amp;</a:t>
              </a:r>
              <a:r>
                <a:rPr lang="en">
                  <a:solidFill>
                    <a:srgbClr val="EAEAEA"/>
                  </a:solidFill>
                  <a:latin typeface="Consolas"/>
                  <a:ea typeface="Consolas"/>
                  <a:cs typeface="Consolas"/>
                  <a:sym typeface="Consolas"/>
                </a:rPr>
                <a:t> id </a:t>
              </a:r>
              <a:r>
                <a:rPr lang="en">
                  <a:solidFill>
                    <a:srgbClr val="9900FF"/>
                  </a:solidFill>
                  <a:latin typeface="Consolas"/>
                  <a:ea typeface="Consolas"/>
                  <a:cs typeface="Consolas"/>
                  <a:sym typeface="Consolas"/>
                </a:rPr>
                <a:t>&lt;=</a:t>
              </a:r>
              <a:r>
                <a:rPr lang="en">
                  <a:solidFill>
                    <a:srgbClr val="EAEAEA"/>
                  </a:solidFill>
                  <a:latin typeface="Consolas"/>
                  <a:ea typeface="Consolas"/>
                  <a:cs typeface="Consolas"/>
                  <a:sym typeface="Consolas"/>
                </a:rPr>
                <a:t> items.length);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FF9900"/>
                  </a:solidFill>
                  <a:latin typeface="Consolas"/>
                  <a:ea typeface="Consolas"/>
                  <a:cs typeface="Consolas"/>
                  <a:sym typeface="Consolas"/>
                </a:rPr>
                <a:t>require</a:t>
              </a:r>
              <a:r>
                <a:rPr lang="en">
                  <a:solidFill>
                    <a:srgbClr val="EAEAEA"/>
                  </a:solidFill>
                  <a:latin typeface="Consolas"/>
                  <a:ea typeface="Consolas"/>
                  <a:cs typeface="Consolas"/>
                  <a:sym typeface="Consolas"/>
                </a:rPr>
                <a:t>(</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balances[</a:t>
              </a:r>
              <a:r>
                <a:rPr lang="en">
                  <a:solidFill>
                    <a:srgbClr val="FF0000"/>
                  </a:solidFill>
                  <a:latin typeface="Consolas"/>
                  <a:ea typeface="Consolas"/>
                  <a:cs typeface="Consolas"/>
                  <a:sym typeface="Consolas"/>
                </a:rPr>
                <a:t>msg.sender</a:t>
              </a: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a:t>
              </a:r>
              <a:r>
                <a:rPr lang="en">
                  <a:solidFill>
                    <a:srgbClr val="EAEAEA"/>
                  </a:solidFill>
                  <a:latin typeface="Consolas"/>
                  <a:ea typeface="Consolas"/>
                  <a:cs typeface="Consolas"/>
                  <a:sym typeface="Consolas"/>
                </a:rPr>
                <a:t> items[id].price;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delete items[id].owner;</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r>
                <a:rPr lang="en">
                  <a:solidFill>
                    <a:srgbClr val="9900FF"/>
                  </a:solidFill>
                  <a:latin typeface="Consolas"/>
                  <a:ea typeface="Consolas"/>
                  <a:cs typeface="Consolas"/>
                  <a:sym typeface="Consolas"/>
                </a:rPr>
                <a:t>return</a:t>
              </a:r>
              <a:r>
                <a:rPr lang="en">
                  <a:solidFill>
                    <a:srgbClr val="EAEAEA"/>
                  </a:solidFill>
                  <a:latin typeface="Consolas"/>
                  <a:ea typeface="Consolas"/>
                  <a:cs typeface="Consolas"/>
                  <a:sym typeface="Consolas"/>
                </a:rPr>
                <a:t> id;</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latin typeface="Consolas"/>
                <a:ea typeface="Consolas"/>
                <a:cs typeface="Consolas"/>
                <a:sym typeface="Consolas"/>
              </a:endParaRPr>
            </a:p>
          </p:txBody>
        </p:sp>
        <p:sp>
          <p:nvSpPr>
            <p:cNvPr id="1122" name="Google Shape;1122;p81"/>
            <p:cNvSpPr txBox="1"/>
            <p:nvPr/>
          </p:nvSpPr>
          <p:spPr>
            <a:xfrm>
              <a:off x="1464722" y="2582329"/>
              <a:ext cx="2766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42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50</a:t>
              </a:r>
              <a:endParaRPr>
                <a:solidFill>
                  <a:srgbClr val="EAEAEA"/>
                </a:solidFill>
                <a:latin typeface="Consolas"/>
                <a:ea typeface="Consolas"/>
                <a:cs typeface="Consolas"/>
                <a:sym typeface="Consolas"/>
              </a:endParaRPr>
            </a:p>
          </p:txBody>
        </p:sp>
      </p:grpSp>
      <p:sp>
        <p:nvSpPr>
          <p:cNvPr id="1123" name="Google Shape;1123;p81"/>
          <p:cNvSpPr txBox="1"/>
          <p:nvPr/>
        </p:nvSpPr>
        <p:spPr>
          <a:xfrm>
            <a:off x="1272000" y="1764725"/>
            <a:ext cx="6600000" cy="119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000"/>
              </a:spcAft>
              <a:buNone/>
            </a:pPr>
            <a:r>
              <a:rPr lang="en" sz="2400">
                <a:solidFill>
                  <a:schemeClr val="dk1"/>
                </a:solidFill>
                <a:latin typeface="Open Sans"/>
                <a:ea typeface="Open Sans"/>
                <a:cs typeface="Open Sans"/>
                <a:sym typeface="Open Sans"/>
              </a:rPr>
              <a:t>Now that our code is complete, let's try running our app again! </a:t>
            </a:r>
            <a:endParaRPr sz="2400">
              <a:latin typeface="Open Sans"/>
              <a:ea typeface="Open Sans"/>
              <a:cs typeface="Open Sans"/>
              <a:sym typeface="Open Sans"/>
            </a:endParaRPr>
          </a:p>
        </p:txBody>
      </p:sp>
      <p:sp>
        <p:nvSpPr>
          <p:cNvPr id="1124" name="Google Shape;1124;p8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25" name="Google Shape;1125;p81"/>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Our Code is Complete!</a:t>
            </a:r>
            <a:endParaRPr sz="1000">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82"/>
          <p:cNvSpPr txBox="1"/>
          <p:nvPr/>
        </p:nvSpPr>
        <p:spPr>
          <a:xfrm>
            <a:off x="3528150" y="1641050"/>
            <a:ext cx="2087700" cy="60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5EA5E5"/>
                </a:solidFill>
                <a:latin typeface="Open Sans"/>
                <a:ea typeface="Open Sans"/>
                <a:cs typeface="Open Sans"/>
                <a:sym typeface="Open Sans"/>
              </a:rPr>
              <a:t>Instructions</a:t>
            </a:r>
            <a:endParaRPr sz="2400">
              <a:solidFill>
                <a:schemeClr val="dk1"/>
              </a:solidFill>
              <a:latin typeface="Open Sans"/>
              <a:ea typeface="Open Sans"/>
              <a:cs typeface="Open Sans"/>
              <a:sym typeface="Open Sans"/>
            </a:endParaRPr>
          </a:p>
        </p:txBody>
      </p:sp>
      <p:sp>
        <p:nvSpPr>
          <p:cNvPr id="1131" name="Google Shape;1131;p82"/>
          <p:cNvSpPr txBox="1"/>
          <p:nvPr/>
        </p:nvSpPr>
        <p:spPr>
          <a:xfrm>
            <a:off x="131975" y="2079650"/>
            <a:ext cx="8877900" cy="1475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Make sure you are in the </a:t>
            </a:r>
            <a:r>
              <a:rPr b="1" lang="en" sz="2200">
                <a:solidFill>
                  <a:schemeClr val="dk1"/>
                </a:solidFill>
                <a:latin typeface="Open Sans"/>
                <a:ea typeface="Open Sans"/>
                <a:cs typeface="Open Sans"/>
                <a:sym typeface="Open Sans"/>
              </a:rPr>
              <a:t>mlh-localhost-tech-marketplace-master</a:t>
            </a:r>
            <a:r>
              <a:rPr b="1" lang="en" sz="2200">
                <a:solidFill>
                  <a:schemeClr val="dk1"/>
                </a:solidFill>
                <a:latin typeface="Open Sans"/>
                <a:ea typeface="Open Sans"/>
                <a:cs typeface="Open Sans"/>
                <a:sym typeface="Open Sans"/>
              </a:rPr>
              <a:t>/ </a:t>
            </a:r>
            <a:r>
              <a:rPr lang="en" sz="2200">
                <a:solidFill>
                  <a:schemeClr val="dk1"/>
                </a:solidFill>
                <a:latin typeface="Open Sans"/>
                <a:ea typeface="Open Sans"/>
                <a:cs typeface="Open Sans"/>
                <a:sym typeface="Open Sans"/>
              </a:rPr>
              <a:t>directory.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Type the following commands in your Terminal.</a:t>
            </a:r>
            <a:endParaRPr sz="2200">
              <a:solidFill>
                <a:schemeClr val="dk1"/>
              </a:solidFill>
              <a:latin typeface="Open Sans"/>
              <a:ea typeface="Open Sans"/>
              <a:cs typeface="Open Sans"/>
              <a:sym typeface="Open Sans"/>
            </a:endParaRPr>
          </a:p>
        </p:txBody>
      </p:sp>
      <p:grpSp>
        <p:nvGrpSpPr>
          <p:cNvPr id="1132" name="Google Shape;1132;p82"/>
          <p:cNvGrpSpPr/>
          <p:nvPr/>
        </p:nvGrpSpPr>
        <p:grpSpPr>
          <a:xfrm>
            <a:off x="249032" y="3537059"/>
            <a:ext cx="8643780" cy="2951041"/>
            <a:chOff x="1248950" y="4479490"/>
            <a:chExt cx="6322250" cy="2903996"/>
          </a:xfrm>
        </p:grpSpPr>
        <p:grpSp>
          <p:nvGrpSpPr>
            <p:cNvPr id="1133" name="Google Shape;1133;p82"/>
            <p:cNvGrpSpPr/>
            <p:nvPr/>
          </p:nvGrpSpPr>
          <p:grpSpPr>
            <a:xfrm>
              <a:off x="1248950" y="4479490"/>
              <a:ext cx="6322250" cy="2903996"/>
              <a:chOff x="1248950" y="4479490"/>
              <a:chExt cx="6322250" cy="2903996"/>
            </a:xfrm>
          </p:grpSpPr>
          <p:sp>
            <p:nvSpPr>
              <p:cNvPr id="1134" name="Google Shape;1134;p8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8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8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7" name="Google Shape;1137;p8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8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8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82"/>
          <p:cNvGrpSpPr/>
          <p:nvPr/>
        </p:nvGrpSpPr>
        <p:grpSpPr>
          <a:xfrm>
            <a:off x="249034" y="3785472"/>
            <a:ext cx="8570025" cy="2888522"/>
            <a:chOff x="1410868" y="2582325"/>
            <a:chExt cx="6268304" cy="2768374"/>
          </a:xfrm>
        </p:grpSpPr>
        <p:sp>
          <p:nvSpPr>
            <p:cNvPr id="1141" name="Google Shape;1141;p82"/>
            <p:cNvSpPr txBox="1"/>
            <p:nvPr/>
          </p:nvSpPr>
          <p:spPr>
            <a:xfrm>
              <a:off x="1725071" y="2583199"/>
              <a:ext cx="59541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pwd </a:t>
              </a:r>
              <a:endParaRPr>
                <a:solidFill>
                  <a:srgbClr val="F7D48B"/>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br>
                <a:rPr lang="en">
                  <a:solidFill>
                    <a:srgbClr val="F7D48B"/>
                  </a:solidFill>
                  <a:latin typeface="Consolas"/>
                  <a:ea typeface="Consolas"/>
                  <a:cs typeface="Consolas"/>
                  <a:sym typeface="Consolas"/>
                </a:rPr>
              </a:br>
              <a:r>
                <a:rPr lang="en">
                  <a:solidFill>
                    <a:srgbClr val="EAEAEA"/>
                  </a:solidFill>
                  <a:latin typeface="Consolas"/>
                  <a:ea typeface="Consolas"/>
                  <a:cs typeface="Consolas"/>
                  <a:sym typeface="Consolas"/>
                </a:rPr>
                <a:t>mlh-localhost-tech-marketplace-master</a:t>
              </a:r>
              <a:r>
                <a:rPr lang="en">
                  <a:solidFill>
                    <a:srgbClr val="EAEAEA"/>
                  </a:solidFill>
                  <a:latin typeface="Consolas"/>
                  <a:ea typeface="Consolas"/>
                  <a:cs typeface="Consolas"/>
                  <a:sym typeface="Consolas"/>
                </a:rPr>
                <a:t>/</a:t>
              </a:r>
              <a:br>
                <a:rPr lang="en">
                  <a:solidFill>
                    <a:srgbClr val="EAEAEA"/>
                  </a:solidFill>
                  <a:latin typeface="Consolas"/>
                  <a:ea typeface="Consolas"/>
                  <a:cs typeface="Consolas"/>
                  <a:sym typeface="Consolas"/>
                </a:rPr>
              </a:b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t</a:t>
              </a:r>
              <a:r>
                <a:rPr lang="en">
                  <a:solidFill>
                    <a:srgbClr val="F7D48B"/>
                  </a:solidFill>
                  <a:latin typeface="Consolas"/>
                  <a:ea typeface="Consolas"/>
                  <a:cs typeface="Consolas"/>
                  <a:sym typeface="Consolas"/>
                </a:rPr>
                <a:t>ruffle compile</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t</a:t>
              </a:r>
              <a:r>
                <a:rPr lang="en">
                  <a:solidFill>
                    <a:srgbClr val="F7D48B"/>
                  </a:solidFill>
                  <a:latin typeface="Consolas"/>
                  <a:ea typeface="Consolas"/>
                  <a:cs typeface="Consolas"/>
                  <a:sym typeface="Consolas"/>
                </a:rPr>
                <a:t>ruffle migrate --reset</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n</a:t>
              </a:r>
              <a:r>
                <a:rPr lang="en">
                  <a:solidFill>
                    <a:srgbClr val="F7D48B"/>
                  </a:solidFill>
                  <a:latin typeface="Consolas"/>
                  <a:ea typeface="Consolas"/>
                  <a:cs typeface="Consolas"/>
                  <a:sym typeface="Consolas"/>
                </a:rPr>
                <a:t>pm run seed </a:t>
              </a:r>
              <a:endParaRPr>
                <a:solidFill>
                  <a:srgbClr val="F7D48B"/>
                </a:solidFill>
                <a:latin typeface="Consolas"/>
                <a:ea typeface="Consolas"/>
                <a:cs typeface="Consolas"/>
                <a:sym typeface="Consolas"/>
              </a:endParaRPr>
            </a:p>
            <a:p>
              <a:pPr indent="0" lvl="0" marL="0" rtl="0" algn="l">
                <a:spcBef>
                  <a:spcPts val="0"/>
                </a:spcBef>
                <a:spcAft>
                  <a:spcPts val="0"/>
                </a:spcAft>
                <a:buNone/>
              </a:pPr>
              <a:r>
                <a:t/>
              </a:r>
              <a:endParaRPr>
                <a:solidFill>
                  <a:srgbClr val="F7D48B"/>
                </a:solidFill>
                <a:latin typeface="Consolas"/>
                <a:ea typeface="Consolas"/>
                <a:cs typeface="Consolas"/>
                <a:sym typeface="Consolas"/>
              </a:endParaRPr>
            </a:p>
            <a:p>
              <a:pPr indent="0" lvl="0" marL="0" rtl="0" algn="l">
                <a:spcBef>
                  <a:spcPts val="0"/>
                </a:spcBef>
                <a:spcAft>
                  <a:spcPts val="0"/>
                </a:spcAft>
                <a:buNone/>
              </a:pPr>
              <a:r>
                <a:rPr lang="en">
                  <a:solidFill>
                    <a:srgbClr val="F7D48B"/>
                  </a:solidFill>
                  <a:latin typeface="Consolas"/>
                  <a:ea typeface="Consolas"/>
                  <a:cs typeface="Consolas"/>
                  <a:sym typeface="Consolas"/>
                </a:rPr>
                <a:t>n</a:t>
              </a:r>
              <a:r>
                <a:rPr lang="en">
                  <a:solidFill>
                    <a:srgbClr val="F7D48B"/>
                  </a:solidFill>
                  <a:latin typeface="Consolas"/>
                  <a:ea typeface="Consolas"/>
                  <a:cs typeface="Consolas"/>
                  <a:sym typeface="Consolas"/>
                </a:rPr>
                <a:t>pm start </a:t>
              </a:r>
              <a:endParaRPr>
                <a:solidFill>
                  <a:srgbClr val="F7D48B"/>
                </a:solidFill>
                <a:latin typeface="Consolas"/>
                <a:ea typeface="Consolas"/>
                <a:cs typeface="Consolas"/>
                <a:sym typeface="Consolas"/>
              </a:endParaRPr>
            </a:p>
          </p:txBody>
        </p:sp>
        <p:sp>
          <p:nvSpPr>
            <p:cNvPr id="1142" name="Google Shape;1142;p82"/>
            <p:cNvSpPr txBox="1"/>
            <p:nvPr/>
          </p:nvSpPr>
          <p:spPr>
            <a:xfrm>
              <a:off x="1410868" y="2582325"/>
              <a:ext cx="3141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1143" name="Google Shape;1143;p8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44" name="Google Shape;1144;p82"/>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Run the Application</a:t>
            </a:r>
            <a:endParaRPr sz="1000">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83"/>
          <p:cNvSpPr/>
          <p:nvPr/>
        </p:nvSpPr>
        <p:spPr>
          <a:xfrm>
            <a:off x="471725" y="1765625"/>
            <a:ext cx="8198400" cy="893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EAEAEA"/>
                </a:solidFill>
                <a:latin typeface="Open Sans"/>
                <a:ea typeface="Open Sans"/>
                <a:cs typeface="Open Sans"/>
                <a:sym typeface="Open Sans"/>
              </a:rPr>
              <a:t>localhost:3000</a:t>
            </a:r>
            <a:endParaRPr sz="3000">
              <a:solidFill>
                <a:srgbClr val="EAEAEA"/>
              </a:solidFill>
            </a:endParaRPr>
          </a:p>
        </p:txBody>
      </p:sp>
      <p:pic>
        <p:nvPicPr>
          <p:cNvPr id="1150" name="Google Shape;1150;p83"/>
          <p:cNvPicPr preferRelativeResize="0"/>
          <p:nvPr/>
        </p:nvPicPr>
        <p:blipFill>
          <a:blip r:embed="rId3">
            <a:alphaModFix/>
          </a:blip>
          <a:stretch>
            <a:fillRect/>
          </a:stretch>
        </p:blipFill>
        <p:spPr>
          <a:xfrm>
            <a:off x="1848388" y="2875813"/>
            <a:ext cx="5447222" cy="3829787"/>
          </a:xfrm>
          <a:prstGeom prst="rect">
            <a:avLst/>
          </a:prstGeom>
          <a:noFill/>
          <a:ln cap="flat" cmpd="sng" w="19050">
            <a:solidFill>
              <a:schemeClr val="dk2"/>
            </a:solidFill>
            <a:prstDash val="solid"/>
            <a:round/>
            <a:headEnd len="sm" w="sm" type="none"/>
            <a:tailEnd len="sm" w="sm" type="none"/>
          </a:ln>
        </p:spPr>
      </p:pic>
      <p:sp>
        <p:nvSpPr>
          <p:cNvPr id="1151" name="Google Shape;1151;p8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152" name="Google Shape;1152;p83"/>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Now It Should Work!</a:t>
            </a:r>
            <a:endParaRPr sz="1000">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pic>
        <p:nvPicPr>
          <p:cNvPr id="1157" name="Google Shape;1157;p84"/>
          <p:cNvPicPr preferRelativeResize="0"/>
          <p:nvPr/>
        </p:nvPicPr>
        <p:blipFill>
          <a:blip r:embed="rId3">
            <a:alphaModFix/>
          </a:blip>
          <a:stretch>
            <a:fillRect/>
          </a:stretch>
        </p:blipFill>
        <p:spPr>
          <a:xfrm>
            <a:off x="1447000" y="4654958"/>
            <a:ext cx="390525" cy="228600"/>
          </a:xfrm>
          <a:prstGeom prst="rect">
            <a:avLst/>
          </a:prstGeom>
          <a:noFill/>
          <a:ln>
            <a:noFill/>
          </a:ln>
        </p:spPr>
      </p:pic>
      <p:sp>
        <p:nvSpPr>
          <p:cNvPr id="1158" name="Google Shape;1158;p8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2" name="Shape 1162"/>
        <p:cNvGrpSpPr/>
        <p:nvPr/>
      </p:nvGrpSpPr>
      <p:grpSpPr>
        <a:xfrm>
          <a:off x="0" y="0"/>
          <a:ext cx="0" cy="0"/>
          <a:chOff x="0" y="0"/>
          <a:chExt cx="0" cy="0"/>
        </a:xfrm>
      </p:grpSpPr>
      <p:sp>
        <p:nvSpPr>
          <p:cNvPr id="1163" name="Google Shape;1163;p85"/>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1164" name="Google Shape;1164;p85"/>
          <p:cNvGrpSpPr/>
          <p:nvPr/>
        </p:nvGrpSpPr>
        <p:grpSpPr>
          <a:xfrm>
            <a:off x="618225" y="3120638"/>
            <a:ext cx="7907550" cy="1104900"/>
            <a:chOff x="876675" y="2245013"/>
            <a:chExt cx="7907550" cy="1104900"/>
          </a:xfrm>
        </p:grpSpPr>
        <p:sp>
          <p:nvSpPr>
            <p:cNvPr id="1165" name="Google Shape;1165;p85"/>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166" name="Google Shape;1166;p85"/>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Quorum is an advanced blockchain network developed by engineers at JPMorgan Chase that allows private transactions. </a:t>
              </a:r>
              <a:endParaRPr sz="2400">
                <a:solidFill>
                  <a:srgbClr val="353535"/>
                </a:solidFill>
                <a:latin typeface="Open Sans"/>
                <a:ea typeface="Open Sans"/>
                <a:cs typeface="Open Sans"/>
                <a:sym typeface="Open Sans"/>
              </a:endParaRPr>
            </a:p>
          </p:txBody>
        </p:sp>
      </p:grpSp>
      <p:grpSp>
        <p:nvGrpSpPr>
          <p:cNvPr id="1167" name="Google Shape;1167;p85"/>
          <p:cNvGrpSpPr/>
          <p:nvPr/>
        </p:nvGrpSpPr>
        <p:grpSpPr>
          <a:xfrm>
            <a:off x="618225" y="4491200"/>
            <a:ext cx="7615950" cy="752400"/>
            <a:chOff x="876675" y="3397975"/>
            <a:chExt cx="7615950" cy="752400"/>
          </a:xfrm>
        </p:grpSpPr>
        <p:sp>
          <p:nvSpPr>
            <p:cNvPr id="1168" name="Google Shape;1168;p85"/>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169" name="Google Shape;1169;p85"/>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Solidity is a language used for writing smart contracts. </a:t>
              </a:r>
              <a:endParaRPr sz="2400">
                <a:solidFill>
                  <a:srgbClr val="353535"/>
                </a:solidFill>
                <a:latin typeface="Open Sans"/>
                <a:ea typeface="Open Sans"/>
                <a:cs typeface="Open Sans"/>
                <a:sym typeface="Open Sans"/>
              </a:endParaRPr>
            </a:p>
          </p:txBody>
        </p:sp>
      </p:grpSp>
      <p:grpSp>
        <p:nvGrpSpPr>
          <p:cNvPr id="1170" name="Google Shape;1170;p85"/>
          <p:cNvGrpSpPr/>
          <p:nvPr/>
        </p:nvGrpSpPr>
        <p:grpSpPr>
          <a:xfrm>
            <a:off x="618225" y="5617625"/>
            <a:ext cx="7532550" cy="752400"/>
            <a:chOff x="876675" y="4683200"/>
            <a:chExt cx="7532550" cy="752400"/>
          </a:xfrm>
        </p:grpSpPr>
        <p:sp>
          <p:nvSpPr>
            <p:cNvPr id="1171" name="Google Shape;1171;p85"/>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172" name="Google Shape;1172;p85"/>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Decentralized applications allow for public verification of transactions. </a:t>
              </a:r>
              <a:endParaRPr sz="2400">
                <a:solidFill>
                  <a:srgbClr val="353535"/>
                </a:solidFill>
                <a:latin typeface="Open Sans"/>
                <a:ea typeface="Open Sans"/>
                <a:cs typeface="Open Sans"/>
                <a:sym typeface="Open Sans"/>
              </a:endParaRPr>
            </a:p>
          </p:txBody>
        </p:sp>
      </p:grpSp>
      <p:sp>
        <p:nvSpPr>
          <p:cNvPr id="1173" name="Google Shape;1173;p8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74" name="Google Shape;1174;p85"/>
          <p:cNvPicPr preferRelativeResize="0"/>
          <p:nvPr/>
        </p:nvPicPr>
        <p:blipFill>
          <a:blip r:embed="rId3">
            <a:alphaModFix/>
          </a:blip>
          <a:stretch>
            <a:fillRect/>
          </a:stretch>
        </p:blipFill>
        <p:spPr>
          <a:xfrm>
            <a:off x="3228638" y="1033050"/>
            <a:ext cx="2686726" cy="8406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86"/>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180" name="Google Shape;1180;p86"/>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181" name="Google Shape;1181;p86"/>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
        <p:nvSpPr>
          <p:cNvPr id="1182" name="Google Shape;1182;p8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15"/>
          <p:cNvPicPr preferRelativeResize="0"/>
          <p:nvPr/>
        </p:nvPicPr>
        <p:blipFill>
          <a:blip r:embed="rId3">
            <a:alphaModFix/>
          </a:blip>
          <a:stretch>
            <a:fillRect/>
          </a:stretch>
        </p:blipFill>
        <p:spPr>
          <a:xfrm>
            <a:off x="1484275" y="2476483"/>
            <a:ext cx="390525" cy="228600"/>
          </a:xfrm>
          <a:prstGeom prst="rect">
            <a:avLst/>
          </a:prstGeom>
          <a:noFill/>
          <a:ln>
            <a:noFill/>
          </a:ln>
        </p:spPr>
      </p:pic>
      <p:sp>
        <p:nvSpPr>
          <p:cNvPr id="138" name="Google Shape;138;p15"/>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pic>
        <p:nvPicPr>
          <p:cNvPr id="1187" name="Google Shape;1187;p87"/>
          <p:cNvPicPr preferRelativeResize="0"/>
          <p:nvPr/>
        </p:nvPicPr>
        <p:blipFill>
          <a:blip r:embed="rId3">
            <a:alphaModFix/>
          </a:blip>
          <a:stretch>
            <a:fillRect/>
          </a:stretch>
        </p:blipFill>
        <p:spPr>
          <a:xfrm>
            <a:off x="1474100" y="5210608"/>
            <a:ext cx="390525" cy="228600"/>
          </a:xfrm>
          <a:prstGeom prst="rect">
            <a:avLst/>
          </a:prstGeom>
          <a:noFill/>
          <a:ln>
            <a:noFill/>
          </a:ln>
        </p:spPr>
      </p:pic>
      <p:sp>
        <p:nvSpPr>
          <p:cNvPr id="1188" name="Google Shape;1188;p8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2" name="Shape 1192"/>
        <p:cNvGrpSpPr/>
        <p:nvPr/>
      </p:nvGrpSpPr>
      <p:grpSpPr>
        <a:xfrm>
          <a:off x="0" y="0"/>
          <a:ext cx="0" cy="0"/>
          <a:chOff x="0" y="0"/>
          <a:chExt cx="0" cy="0"/>
        </a:xfrm>
      </p:grpSpPr>
      <p:sp>
        <p:nvSpPr>
          <p:cNvPr id="1193" name="Google Shape;1193;p88"/>
          <p:cNvSpPr txBox="1"/>
          <p:nvPr>
            <p:ph type="title"/>
          </p:nvPr>
        </p:nvSpPr>
        <p:spPr>
          <a:xfrm>
            <a:off x="598350" y="825775"/>
            <a:ext cx="7947300" cy="162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chemeClr val="lt1"/>
                </a:solidFill>
                <a:latin typeface="Open Sans"/>
                <a:ea typeface="Open Sans"/>
                <a:cs typeface="Open Sans"/>
                <a:sym typeface="Open Sans"/>
              </a:rPr>
              <a:t>Technology Careers at J.P. Morgan</a:t>
            </a:r>
            <a:endParaRPr b="1" i="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i="1" sz="1600">
              <a:solidFill>
                <a:schemeClr val="lt1"/>
              </a:solidFill>
              <a:latin typeface="Open Sans"/>
              <a:ea typeface="Open Sans"/>
              <a:cs typeface="Open Sans"/>
              <a:sym typeface="Open Sans"/>
            </a:endParaRPr>
          </a:p>
          <a:p>
            <a:pPr indent="0" lvl="0" marL="0" rtl="0" algn="ctr">
              <a:lnSpc>
                <a:spcPct val="125454"/>
              </a:lnSpc>
              <a:spcBef>
                <a:spcPts val="0"/>
              </a:spcBef>
              <a:spcAft>
                <a:spcPts val="0"/>
              </a:spcAft>
              <a:buClr>
                <a:schemeClr val="dk1"/>
              </a:buClr>
              <a:buSzPts val="1100"/>
              <a:buFont typeface="Arial"/>
              <a:buNone/>
            </a:pPr>
            <a:r>
              <a:rPr lang="en" sz="2200">
                <a:solidFill>
                  <a:srgbClr val="FFFFFF"/>
                </a:solidFill>
                <a:latin typeface="Open Sans"/>
                <a:ea typeface="Open Sans"/>
                <a:cs typeface="Open Sans"/>
                <a:sym typeface="Open Sans"/>
              </a:rPr>
              <a:t>Did you enjoy learning about Quorum</a:t>
            </a:r>
            <a:r>
              <a:rPr baseline="30000" lang="en" sz="2200">
                <a:solidFill>
                  <a:srgbClr val="FFFFFF"/>
                </a:solidFill>
                <a:latin typeface="Open Sans"/>
                <a:ea typeface="Open Sans"/>
                <a:cs typeface="Open Sans"/>
                <a:sym typeface="Open Sans"/>
              </a:rPr>
              <a:t>®</a:t>
            </a:r>
            <a:r>
              <a:rPr lang="en" sz="2200">
                <a:solidFill>
                  <a:srgbClr val="FFFFFF"/>
                </a:solidFill>
                <a:latin typeface="Open Sans"/>
                <a:ea typeface="Open Sans"/>
                <a:cs typeface="Open Sans"/>
                <a:sym typeface="Open Sans"/>
              </a:rPr>
              <a:t>? Check out technology careers at J.P. Morgan! </a:t>
            </a:r>
            <a:endParaRPr sz="22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1194" name="Google Shape;1194;p88"/>
          <p:cNvSpPr/>
          <p:nvPr/>
        </p:nvSpPr>
        <p:spPr>
          <a:xfrm>
            <a:off x="877950" y="24714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rgbClr val="FFD966"/>
                </a:solidFill>
                <a:latin typeface="Open Sans"/>
                <a:ea typeface="Open Sans"/>
                <a:cs typeface="Open Sans"/>
                <a:sym typeface="Open Sans"/>
              </a:rPr>
              <a:t>http://mlhlocal.host/jpmorgan-careers</a:t>
            </a:r>
            <a:endParaRPr b="1" sz="2800">
              <a:solidFill>
                <a:srgbClr val="FFD966"/>
              </a:solidFill>
              <a:latin typeface="Open Sans"/>
              <a:ea typeface="Open Sans"/>
              <a:cs typeface="Open Sans"/>
              <a:sym typeface="Open Sans"/>
            </a:endParaRPr>
          </a:p>
        </p:txBody>
      </p:sp>
      <p:sp>
        <p:nvSpPr>
          <p:cNvPr id="1195" name="Google Shape;1195;p88"/>
          <p:cNvSpPr txBox="1"/>
          <p:nvPr/>
        </p:nvSpPr>
        <p:spPr>
          <a:xfrm>
            <a:off x="667800" y="3635600"/>
            <a:ext cx="7808400" cy="2804400"/>
          </a:xfrm>
          <a:prstGeom prst="rect">
            <a:avLst/>
          </a:prstGeom>
          <a:noFill/>
          <a:ln>
            <a:noFill/>
          </a:ln>
        </p:spPr>
        <p:txBody>
          <a:bodyPr anchorCtr="0" anchor="ctr" bIns="91425" lIns="91425" spcFirstLastPara="1" rIns="91425" wrap="square" tIns="91425">
            <a:noAutofit/>
          </a:bodyPr>
          <a:lstStyle/>
          <a:p>
            <a:pPr indent="0" lvl="0" marL="0" rtl="0" algn="just">
              <a:lnSpc>
                <a:spcPct val="136363"/>
              </a:lnSpc>
              <a:spcBef>
                <a:spcPts val="0"/>
              </a:spcBef>
              <a:spcAft>
                <a:spcPts val="0"/>
              </a:spcAft>
              <a:buNone/>
            </a:pPr>
            <a:r>
              <a:rPr lang="en" sz="1600">
                <a:solidFill>
                  <a:srgbClr val="FFFFFF"/>
                </a:solidFill>
                <a:latin typeface="Open Sans"/>
                <a:ea typeface="Open Sans"/>
                <a:cs typeface="Open Sans"/>
                <a:sym typeface="Open Sans"/>
              </a:rPr>
              <a:t>When you join the technology team at J.P. Morgan, you're not just working at a global financial institution. You're part of a company that is changing the way people bank, thanks to a $9.5B+ annual technology investment. Our diverse global team of 40,000+ technologists works together to design, build, and deploy everything from enterprise technology initiatives to big data and mobile applications. With them, you'll drive innovations in areas like electronic payments, cybersecurity, machine learning, and cloud development. Start your career today! </a:t>
            </a:r>
            <a:endParaRPr sz="1600">
              <a:solidFill>
                <a:schemeClr val="lt1"/>
              </a:solidFill>
              <a:latin typeface="Open Sans"/>
              <a:ea typeface="Open Sans"/>
              <a:cs typeface="Open Sans"/>
              <a:sym typeface="Open Sans"/>
            </a:endParaRPr>
          </a:p>
        </p:txBody>
      </p:sp>
      <p:sp>
        <p:nvSpPr>
          <p:cNvPr id="1196" name="Google Shape;1196;p8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0" name="Shape 1200"/>
        <p:cNvGrpSpPr/>
        <p:nvPr/>
      </p:nvGrpSpPr>
      <p:grpSpPr>
        <a:xfrm>
          <a:off x="0" y="0"/>
          <a:ext cx="0" cy="0"/>
          <a:chOff x="0" y="0"/>
          <a:chExt cx="0" cy="0"/>
        </a:xfrm>
      </p:grpSpPr>
      <p:sp>
        <p:nvSpPr>
          <p:cNvPr id="1201" name="Google Shape;1201;p8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02" name="Google Shape;1202;p89"/>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203" name="Google Shape;1203;p89"/>
          <p:cNvGrpSpPr/>
          <p:nvPr/>
        </p:nvGrpSpPr>
        <p:grpSpPr>
          <a:xfrm>
            <a:off x="618225" y="3120638"/>
            <a:ext cx="7907550" cy="1104900"/>
            <a:chOff x="876675" y="2245013"/>
            <a:chExt cx="7907550" cy="1104900"/>
          </a:xfrm>
        </p:grpSpPr>
        <p:sp>
          <p:nvSpPr>
            <p:cNvPr id="1204" name="Google Shape;1204;p89"/>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05" name="Google Shape;1205;p89"/>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Visit the Quorum Wiki to learn more. </a:t>
              </a:r>
              <a:endParaRPr sz="2400">
                <a:solidFill>
                  <a:srgbClr val="353535"/>
                </a:solidFill>
                <a:latin typeface="Open Sans"/>
                <a:ea typeface="Open Sans"/>
                <a:cs typeface="Open Sans"/>
                <a:sym typeface="Open Sans"/>
              </a:endParaRPr>
            </a:p>
          </p:txBody>
        </p:sp>
      </p:grpSp>
      <p:grpSp>
        <p:nvGrpSpPr>
          <p:cNvPr id="1206" name="Google Shape;1206;p89"/>
          <p:cNvGrpSpPr/>
          <p:nvPr/>
        </p:nvGrpSpPr>
        <p:grpSpPr>
          <a:xfrm>
            <a:off x="618225" y="4491200"/>
            <a:ext cx="7615950" cy="752400"/>
            <a:chOff x="876675" y="3397975"/>
            <a:chExt cx="7615950" cy="752400"/>
          </a:xfrm>
        </p:grpSpPr>
        <p:sp>
          <p:nvSpPr>
            <p:cNvPr id="1207" name="Google Shape;1207;p89"/>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08" name="Google Shape;1208;p89"/>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After you get comfortable, submit issues to the Quorum repo. </a:t>
              </a:r>
              <a:endParaRPr sz="2400">
                <a:solidFill>
                  <a:srgbClr val="353535"/>
                </a:solidFill>
                <a:latin typeface="Open Sans"/>
                <a:ea typeface="Open Sans"/>
                <a:cs typeface="Open Sans"/>
                <a:sym typeface="Open Sans"/>
              </a:endParaRPr>
            </a:p>
          </p:txBody>
        </p:sp>
      </p:grpSp>
      <p:grpSp>
        <p:nvGrpSpPr>
          <p:cNvPr id="1209" name="Google Shape;1209;p89"/>
          <p:cNvGrpSpPr/>
          <p:nvPr/>
        </p:nvGrpSpPr>
        <p:grpSpPr>
          <a:xfrm>
            <a:off x="618225" y="5617625"/>
            <a:ext cx="7532550" cy="752400"/>
            <a:chOff x="876675" y="4683200"/>
            <a:chExt cx="7532550" cy="752400"/>
          </a:xfrm>
        </p:grpSpPr>
        <p:sp>
          <p:nvSpPr>
            <p:cNvPr id="1210" name="Google Shape;1210;p89"/>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11" name="Google Shape;1211;p89"/>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Want to work on Quorum professionally? Check out careers at J.P. Morgan! </a:t>
              </a:r>
              <a:endParaRPr sz="2400">
                <a:solidFill>
                  <a:srgbClr val="353535"/>
                </a:solidFill>
                <a:latin typeface="Open Sans"/>
                <a:ea typeface="Open Sans"/>
                <a:cs typeface="Open Sans"/>
                <a:sym typeface="Open Sans"/>
              </a:endParaRPr>
            </a:p>
          </p:txBody>
        </p:sp>
      </p:grpSp>
      <p:pic>
        <p:nvPicPr>
          <p:cNvPr id="1212" name="Google Shape;1212;p89"/>
          <p:cNvPicPr preferRelativeResize="0"/>
          <p:nvPr/>
        </p:nvPicPr>
        <p:blipFill>
          <a:blip r:embed="rId3">
            <a:alphaModFix/>
          </a:blip>
          <a:stretch>
            <a:fillRect/>
          </a:stretch>
        </p:blipFill>
        <p:spPr>
          <a:xfrm>
            <a:off x="3228625" y="1042625"/>
            <a:ext cx="2686726" cy="8406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6" name="Shape 1216"/>
        <p:cNvGrpSpPr/>
        <p:nvPr/>
      </p:nvGrpSpPr>
      <p:grpSpPr>
        <a:xfrm>
          <a:off x="0" y="0"/>
          <a:ext cx="0" cy="0"/>
          <a:chOff x="0" y="0"/>
          <a:chExt cx="0" cy="0"/>
        </a:xfrm>
      </p:grpSpPr>
      <p:sp>
        <p:nvSpPr>
          <p:cNvPr id="1217" name="Google Shape;1217;p90"/>
          <p:cNvSpPr/>
          <p:nvPr/>
        </p:nvSpPr>
        <p:spPr>
          <a:xfrm rot="5400000">
            <a:off x="3204700" y="8546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90"/>
          <p:cNvSpPr/>
          <p:nvPr/>
        </p:nvSpPr>
        <p:spPr>
          <a:xfrm rot="5400000">
            <a:off x="3420175" y="-10338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90"/>
          <p:cNvSpPr txBox="1"/>
          <p:nvPr/>
        </p:nvSpPr>
        <p:spPr>
          <a:xfrm>
            <a:off x="464425" y="20167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Add a </a:t>
            </a:r>
            <a:r>
              <a:rPr lang="en" sz="2200">
                <a:solidFill>
                  <a:srgbClr val="FFFFFF"/>
                </a:solidFill>
                <a:latin typeface="Consolas"/>
                <a:ea typeface="Consolas"/>
                <a:cs typeface="Consolas"/>
                <a:sym typeface="Consolas"/>
              </a:rPr>
              <a:t>changePrice()</a:t>
            </a:r>
            <a:r>
              <a:rPr lang="en" sz="2200">
                <a:solidFill>
                  <a:srgbClr val="FFFFFF"/>
                </a:solidFill>
                <a:latin typeface="Open Sans"/>
                <a:ea typeface="Open Sans"/>
                <a:cs typeface="Open Sans"/>
                <a:sym typeface="Open Sans"/>
              </a:rPr>
              <a:t> function to </a:t>
            </a:r>
            <a:r>
              <a:rPr lang="en" sz="2200">
                <a:solidFill>
                  <a:srgbClr val="FFFFFF"/>
                </a:solidFill>
                <a:latin typeface="Courier New"/>
                <a:ea typeface="Courier New"/>
                <a:cs typeface="Courier New"/>
                <a:sym typeface="Courier New"/>
              </a:rPr>
              <a:t>Market.sol</a:t>
            </a:r>
            <a:r>
              <a:rPr lang="en" sz="2200">
                <a:solidFill>
                  <a:srgbClr val="FFFFFF"/>
                </a:solidFill>
                <a:latin typeface="Open Sans"/>
                <a:ea typeface="Open Sans"/>
                <a:cs typeface="Open Sans"/>
                <a:sym typeface="Open Sans"/>
              </a:rPr>
              <a:t>. This function should allow the owner of an item on the marketplace to change its price. </a:t>
            </a:r>
            <a:endParaRPr sz="2200">
              <a:solidFill>
                <a:srgbClr val="FFFFFF"/>
              </a:solidFill>
              <a:latin typeface="Open Sans"/>
              <a:ea typeface="Open Sans"/>
              <a:cs typeface="Open Sans"/>
              <a:sym typeface="Open Sans"/>
            </a:endParaRPr>
          </a:p>
        </p:txBody>
      </p:sp>
      <p:sp>
        <p:nvSpPr>
          <p:cNvPr id="1220" name="Google Shape;1220;p9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221" name="Google Shape;1221;p90"/>
          <p:cNvSpPr txBox="1"/>
          <p:nvPr/>
        </p:nvSpPr>
        <p:spPr>
          <a:xfrm>
            <a:off x="161550" y="786384"/>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Keep Learning: Practice Problems for Later</a:t>
            </a:r>
            <a:endParaRPr b="1" sz="3000">
              <a:solidFill>
                <a:schemeClr val="dk1"/>
              </a:solidFill>
              <a:latin typeface="Open Sans"/>
              <a:ea typeface="Open Sans"/>
              <a:cs typeface="Open Sans"/>
              <a:sym typeface="Open Sans"/>
            </a:endParaRPr>
          </a:p>
        </p:txBody>
      </p:sp>
      <p:sp>
        <p:nvSpPr>
          <p:cNvPr id="1222" name="Google Shape;1222;p90"/>
          <p:cNvSpPr txBox="1"/>
          <p:nvPr/>
        </p:nvSpPr>
        <p:spPr>
          <a:xfrm>
            <a:off x="464425" y="40815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Review the open issues at </a:t>
            </a:r>
            <a:r>
              <a:rPr lang="en" sz="2200">
                <a:solidFill>
                  <a:srgbClr val="FFD966"/>
                </a:solidFill>
                <a:latin typeface="Open Sans"/>
                <a:ea typeface="Open Sans"/>
                <a:cs typeface="Open Sans"/>
                <a:sym typeface="Open Sans"/>
              </a:rPr>
              <a:t>mlhlocal.host/quorum-issues</a:t>
            </a:r>
            <a:r>
              <a:rPr lang="en" sz="2200">
                <a:solidFill>
                  <a:srgbClr val="FFFFFF"/>
                </a:solidFill>
                <a:latin typeface="Open Sans"/>
                <a:ea typeface="Open Sans"/>
                <a:cs typeface="Open Sans"/>
                <a:sym typeface="Open Sans"/>
              </a:rPr>
              <a:t> and try to solve one of them on your own computer! </a:t>
            </a:r>
            <a:endParaRPr sz="2200">
              <a:solidFill>
                <a:srgbClr val="FFFFFF"/>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16"/>
          <p:cNvSpPr txBox="1"/>
          <p:nvPr/>
        </p:nvSpPr>
        <p:spPr>
          <a:xfrm>
            <a:off x="436200" y="2415825"/>
            <a:ext cx="8419500" cy="2223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5EA5E5"/>
                </a:solidFill>
                <a:latin typeface="Open Sans"/>
                <a:ea typeface="Open Sans"/>
                <a:cs typeface="Open Sans"/>
                <a:sym typeface="Open Sans"/>
              </a:rPr>
              <a:t>Quorum is a fork of the Ethereum blockchain based on the Go Ethereum implementation, developed by J.P. Morgan. </a:t>
            </a:r>
            <a:endParaRPr b="1" sz="2200">
              <a:solidFill>
                <a:srgbClr val="5EA5E5"/>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Quorum is open source.</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Quorum supports private transactions while maintaining network transparency.  </a:t>
            </a:r>
            <a:endParaRPr/>
          </a:p>
        </p:txBody>
      </p:sp>
      <p:grpSp>
        <p:nvGrpSpPr>
          <p:cNvPr id="144" name="Google Shape;144;p16"/>
          <p:cNvGrpSpPr/>
          <p:nvPr/>
        </p:nvGrpSpPr>
        <p:grpSpPr>
          <a:xfrm>
            <a:off x="288264" y="4750950"/>
            <a:ext cx="8567455" cy="1795254"/>
            <a:chOff x="174700" y="3273600"/>
            <a:chExt cx="4195208" cy="1957320"/>
          </a:xfrm>
        </p:grpSpPr>
        <p:grpSp>
          <p:nvGrpSpPr>
            <p:cNvPr id="145" name="Google Shape;145;p16"/>
            <p:cNvGrpSpPr/>
            <p:nvPr/>
          </p:nvGrpSpPr>
          <p:grpSpPr>
            <a:xfrm>
              <a:off x="174700" y="3621600"/>
              <a:ext cx="4195208" cy="1609320"/>
              <a:chOff x="160474" y="0"/>
              <a:chExt cx="5525100" cy="1609320"/>
            </a:xfrm>
          </p:grpSpPr>
          <p:sp>
            <p:nvSpPr>
              <p:cNvPr id="146" name="Google Shape;146;p16"/>
              <p:cNvSpPr/>
              <p:nvPr/>
            </p:nvSpPr>
            <p:spPr>
              <a:xfrm>
                <a:off x="160474" y="0"/>
                <a:ext cx="5525100" cy="16092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147" name="Google Shape;147;p16"/>
              <p:cNvSpPr txBox="1"/>
              <p:nvPr/>
            </p:nvSpPr>
            <p:spPr>
              <a:xfrm>
                <a:off x="240444" y="82020"/>
                <a:ext cx="5367000" cy="15273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FFFFFF"/>
                    </a:solidFill>
                    <a:latin typeface="Open Sans"/>
                    <a:ea typeface="Open Sans"/>
                    <a:cs typeface="Open Sans"/>
                    <a:sym typeface="Open Sans"/>
                  </a:rPr>
                  <a:t>distributed ledger protocol:</a:t>
                </a:r>
                <a:r>
                  <a:rPr lang="en" sz="1800">
                    <a:solidFill>
                      <a:srgbClr val="FFFFFF"/>
                    </a:solidFill>
                    <a:latin typeface="Open Sans"/>
                    <a:ea typeface="Open Sans"/>
                    <a:cs typeface="Open Sans"/>
                    <a:sym typeface="Open Sans"/>
                  </a:rPr>
                  <a:t> a system of verifying and maintaining financial transactions in which the database of transactions (</a:t>
                </a:r>
                <a:r>
                  <a:rPr i="1" lang="en" sz="1800">
                    <a:solidFill>
                      <a:srgbClr val="FFFFFF"/>
                    </a:solidFill>
                    <a:latin typeface="Open Sans"/>
                    <a:ea typeface="Open Sans"/>
                    <a:cs typeface="Open Sans"/>
                    <a:sym typeface="Open Sans"/>
                  </a:rPr>
                  <a:t>ledger</a:t>
                </a:r>
                <a:r>
                  <a:rPr lang="en" sz="1800">
                    <a:solidFill>
                      <a:srgbClr val="FFFFFF"/>
                    </a:solidFill>
                    <a:latin typeface="Open Sans"/>
                    <a:ea typeface="Open Sans"/>
                    <a:cs typeface="Open Sans"/>
                    <a:sym typeface="Open Sans"/>
                  </a:rPr>
                  <a:t>) is held independently by each node (</a:t>
                </a:r>
                <a:r>
                  <a:rPr i="1" lang="en" sz="1800">
                    <a:solidFill>
                      <a:srgbClr val="FFFFFF"/>
                    </a:solidFill>
                    <a:latin typeface="Open Sans"/>
                    <a:ea typeface="Open Sans"/>
                    <a:cs typeface="Open Sans"/>
                    <a:sym typeface="Open Sans"/>
                  </a:rPr>
                  <a:t>participant</a:t>
                </a:r>
                <a:r>
                  <a:rPr lang="en" sz="1800">
                    <a:solidFill>
                      <a:srgbClr val="FFFFFF"/>
                    </a:solidFill>
                    <a:latin typeface="Open Sans"/>
                    <a:ea typeface="Open Sans"/>
                    <a:cs typeface="Open Sans"/>
                    <a:sym typeface="Open Sans"/>
                  </a:rPr>
                  <a:t>) in a large network of different actors (</a:t>
                </a:r>
                <a:r>
                  <a:rPr i="1" lang="en" sz="1800">
                    <a:solidFill>
                      <a:srgbClr val="FFFFFF"/>
                    </a:solidFill>
                    <a:latin typeface="Open Sans"/>
                    <a:ea typeface="Open Sans"/>
                    <a:cs typeface="Open Sans"/>
                    <a:sym typeface="Open Sans"/>
                  </a:rPr>
                  <a:t>distributed</a:t>
                </a:r>
                <a:r>
                  <a:rPr lang="en" sz="1800">
                    <a:solidFill>
                      <a:srgbClr val="FFFFFF"/>
                    </a:solidFill>
                    <a:latin typeface="Open Sans"/>
                    <a:ea typeface="Open Sans"/>
                    <a:cs typeface="Open Sans"/>
                    <a:sym typeface="Open Sans"/>
                  </a:rPr>
                  <a:t>) </a:t>
                </a:r>
                <a:endParaRPr sz="1800">
                  <a:solidFill>
                    <a:srgbClr val="FFFFFF"/>
                  </a:solidFill>
                  <a:latin typeface="Open Sans"/>
                  <a:ea typeface="Open Sans"/>
                  <a:cs typeface="Open Sans"/>
                  <a:sym typeface="Open Sans"/>
                </a:endParaRPr>
              </a:p>
            </p:txBody>
          </p:sp>
        </p:grpSp>
        <p:sp>
          <p:nvSpPr>
            <p:cNvPr id="148" name="Google Shape;148;p16"/>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149" name="Google Shape;149;p1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16"/>
          <p:cNvPicPr preferRelativeResize="0"/>
          <p:nvPr/>
        </p:nvPicPr>
        <p:blipFill>
          <a:blip r:embed="rId3">
            <a:alphaModFix/>
          </a:blip>
          <a:stretch>
            <a:fillRect/>
          </a:stretch>
        </p:blipFill>
        <p:spPr>
          <a:xfrm>
            <a:off x="3556238" y="1587787"/>
            <a:ext cx="2031524" cy="635625"/>
          </a:xfrm>
          <a:prstGeom prst="rect">
            <a:avLst/>
          </a:prstGeom>
          <a:noFill/>
          <a:ln>
            <a:noFill/>
          </a:ln>
        </p:spPr>
      </p:pic>
      <p:sp>
        <p:nvSpPr>
          <p:cNvPr id="151" name="Google Shape;151;p16"/>
          <p:cNvSpPr txBox="1"/>
          <p:nvPr/>
        </p:nvSpPr>
        <p:spPr>
          <a:xfrm>
            <a:off x="245265"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is Quorum?</a:t>
            </a:r>
            <a:endParaRPr sz="1000"/>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